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75B12DD-105F-4E83-80AE-D4141C5A85DB}" type="datetimeFigureOut">
              <a:rPr lang="en-US" smtClean="0"/>
              <a:pPr/>
              <a:t>3/6/2016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31317A6-72E8-482A-90CB-D9871D9F3B3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5B12DD-105F-4E83-80AE-D4141C5A85DB}" type="datetimeFigureOut">
              <a:rPr lang="en-US" smtClean="0"/>
              <a:pPr/>
              <a:t>3/6/2016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1317A6-72E8-482A-90CB-D9871D9F3B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5B12DD-105F-4E83-80AE-D4141C5A85DB}" type="datetimeFigureOut">
              <a:rPr lang="en-US" smtClean="0"/>
              <a:pPr/>
              <a:t>3/6/2016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1317A6-72E8-482A-90CB-D9871D9F3B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5B12DD-105F-4E83-80AE-D4141C5A85DB}" type="datetimeFigureOut">
              <a:rPr lang="en-US" smtClean="0"/>
              <a:pPr/>
              <a:t>3/6/2016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1317A6-72E8-482A-90CB-D9871D9F3B3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75B12DD-105F-4E83-80AE-D4141C5A85DB}" type="datetimeFigureOut">
              <a:rPr lang="en-US" smtClean="0"/>
              <a:pPr/>
              <a:t>3/6/2016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1317A6-72E8-482A-90CB-D9871D9F3B3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75B12DD-105F-4E83-80AE-D4141C5A85DB}" type="datetimeFigureOut">
              <a:rPr lang="en-US" smtClean="0"/>
              <a:pPr/>
              <a:t>3/6/2016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1317A6-72E8-482A-90CB-D9871D9F3B3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75B12DD-105F-4E83-80AE-D4141C5A85DB}" type="datetimeFigureOut">
              <a:rPr lang="en-US" smtClean="0"/>
              <a:pPr/>
              <a:t>3/6/2016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1317A6-72E8-482A-90CB-D9871D9F3B3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75B12DD-105F-4E83-80AE-D4141C5A85DB}" type="datetimeFigureOut">
              <a:rPr lang="en-US" smtClean="0"/>
              <a:pPr/>
              <a:t>3/6/2016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1317A6-72E8-482A-90CB-D9871D9F3B3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12DD-105F-4E83-80AE-D4141C5A85DB}" type="datetimeFigureOut">
              <a:rPr lang="en-US" smtClean="0"/>
              <a:pPr/>
              <a:t>3/6/2016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1317A6-72E8-482A-90CB-D9871D9F3B3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75B12DD-105F-4E83-80AE-D4141C5A85DB}" type="datetimeFigureOut">
              <a:rPr lang="en-US" smtClean="0"/>
              <a:pPr/>
              <a:t>3/6/2016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1317A6-72E8-482A-90CB-D9871D9F3B3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75B12DD-105F-4E83-80AE-D4141C5A85DB}" type="datetimeFigureOut">
              <a:rPr lang="en-US" smtClean="0"/>
              <a:pPr/>
              <a:t>3/6/2016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31317A6-72E8-482A-90CB-D9871D9F3B3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75B12DD-105F-4E83-80AE-D4141C5A85DB}" type="datetimeFigureOut">
              <a:rPr lang="en-US" smtClean="0"/>
              <a:pPr/>
              <a:t>3/6/2016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31317A6-72E8-482A-90CB-D9871D9F3B3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EG" dirty="0" smtClean="0">
                <a:solidFill>
                  <a:srgbClr val="FF0000"/>
                </a:solidFill>
                <a:cs typeface="PT Bold Heading" pitchFamily="2" charset="-78"/>
              </a:rPr>
              <a:t>الفصل الثانى</a:t>
            </a:r>
            <a:endParaRPr lang="en-US" dirty="0">
              <a:solidFill>
                <a:srgbClr val="FF0000"/>
              </a:solidFill>
              <a:cs typeface="PT Bold Heading" pitchFamily="2" charset="-78"/>
            </a:endParaRPr>
          </a:p>
        </p:txBody>
      </p:sp>
      <p:sp>
        <p:nvSpPr>
          <p:cNvPr id="3" name="Subtitle 2"/>
          <p:cNvSpPr>
            <a:spLocks noGrp="1"/>
          </p:cNvSpPr>
          <p:nvPr>
            <p:ph type="subTitle" idx="1"/>
          </p:nvPr>
        </p:nvSpPr>
        <p:spPr>
          <a:xfrm>
            <a:off x="533400" y="3933056"/>
            <a:ext cx="7927032" cy="1048080"/>
          </a:xfrm>
        </p:spPr>
        <p:txBody>
          <a:bodyPr>
            <a:noAutofit/>
          </a:bodyPr>
          <a:lstStyle/>
          <a:p>
            <a:pPr algn="ctr"/>
            <a:r>
              <a:rPr lang="ar-EG" sz="5600" b="1" dirty="0" smtClean="0">
                <a:solidFill>
                  <a:srgbClr val="FF0000"/>
                </a:solidFill>
                <a:effectLst>
                  <a:outerShdw blurRad="38100" dist="25400" dir="5400000" algn="tl" rotWithShape="0">
                    <a:srgbClr val="000000">
                      <a:alpha val="43000"/>
                    </a:srgbClr>
                  </a:outerShdw>
                </a:effectLst>
                <a:latin typeface="+mj-lt"/>
                <a:ea typeface="+mj-ea"/>
                <a:cs typeface="PT Bold Heading" pitchFamily="2" charset="-78"/>
              </a:rPr>
              <a:t>مدخل لدراسة إدارة الأعمال الدولية</a:t>
            </a:r>
            <a:endParaRPr lang="en-US" sz="5600" b="1" dirty="0" smtClean="0">
              <a:solidFill>
                <a:srgbClr val="FF0000"/>
              </a:solidFill>
              <a:effectLst>
                <a:outerShdw blurRad="38100" dist="25400" dir="5400000" algn="tl" rotWithShape="0">
                  <a:srgbClr val="000000">
                    <a:alpha val="43000"/>
                  </a:srgbClr>
                </a:outerShdw>
              </a:effectLst>
              <a:latin typeface="+mj-lt"/>
              <a:ea typeface="+mj-ea"/>
              <a:cs typeface="PT Bold Heading" pitchFamily="2"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SA" sz="4800" b="1" dirty="0" smtClean="0">
                <a:solidFill>
                  <a:srgbClr val="002060"/>
                </a:solidFill>
                <a:effectLst>
                  <a:outerShdw blurRad="38100" dist="25400" dir="5400000" algn="tl" rotWithShape="0">
                    <a:srgbClr val="000000">
                      <a:alpha val="43000"/>
                    </a:srgbClr>
                  </a:outerShdw>
                </a:effectLst>
                <a:cs typeface="PT Bold Heading" pitchFamily="2" charset="-78"/>
              </a:rPr>
              <a:t>الإدارة الدولية وإدارة الأعمال الدولية</a:t>
            </a:r>
            <a:endParaRPr lang="en-US" sz="4800" b="1" dirty="0" smtClean="0">
              <a:solidFill>
                <a:srgbClr val="002060"/>
              </a:solidFill>
              <a:effectLst>
                <a:outerShdw blurRad="38100" dist="25400" dir="5400000" algn="tl" rotWithShape="0">
                  <a:srgbClr val="000000">
                    <a:alpha val="43000"/>
                  </a:srgbClr>
                </a:outerShdw>
              </a:effectLst>
              <a:cs typeface="PT Bold Heading" pitchFamily="2" charset="-78"/>
            </a:endParaRPr>
          </a:p>
        </p:txBody>
      </p:sp>
      <p:sp>
        <p:nvSpPr>
          <p:cNvPr id="3" name="Content Placeholder 2"/>
          <p:cNvSpPr>
            <a:spLocks noGrp="1"/>
          </p:cNvSpPr>
          <p:nvPr>
            <p:ph idx="1"/>
          </p:nvPr>
        </p:nvSpPr>
        <p:spPr/>
        <p:txBody>
          <a:bodyPr>
            <a:noAutofit/>
          </a:bodyPr>
          <a:lstStyle/>
          <a:p>
            <a:pPr algn="just" rtl="1">
              <a:lnSpc>
                <a:spcPct val="130000"/>
              </a:lnSpc>
              <a:buBlip>
                <a:blip r:embed="rId2"/>
              </a:buBlip>
            </a:pPr>
            <a:r>
              <a:rPr lang="ar-SA" sz="3700" b="1" dirty="0" smtClean="0">
                <a:latin typeface="Simplified Arabic" pitchFamily="18" charset="-78"/>
                <a:cs typeface="Simplified Arabic" pitchFamily="18" charset="-78"/>
              </a:rPr>
              <a:t>حقل إدارة الأعمال الدولية يعد أحد فروع الإدارة الدولية ، والذى ينصب إهتمامه على دراسة الأعمال الدولية التى تحدث بين الأفراد والمنظمات  فقط، وبذلك فإن الأعمال التى تحدث بين الدول – التجارة الخارجية- لا تدخل ضمن نطاق إهتمام إدارة الأعمال الدولية</a:t>
            </a:r>
            <a:endParaRPr lang="en-US" sz="3700" b="1" dirty="0" smtClean="0">
              <a:latin typeface="Simplified Arabic" pitchFamily="18" charset="-78"/>
              <a:cs typeface="Simplified Arabic" pitchFamily="18"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SA" sz="4800" b="1" dirty="0" smtClean="0">
                <a:solidFill>
                  <a:srgbClr val="002060"/>
                </a:solidFill>
                <a:effectLst>
                  <a:outerShdw blurRad="38100" dist="25400" dir="5400000" algn="tl" rotWithShape="0">
                    <a:srgbClr val="000000">
                      <a:alpha val="43000"/>
                    </a:srgbClr>
                  </a:outerShdw>
                </a:effectLst>
                <a:cs typeface="PT Bold Heading" pitchFamily="2" charset="-78"/>
              </a:rPr>
              <a:t>أهداف إدارة الأعمال الدولية </a:t>
            </a:r>
            <a:r>
              <a:rPr lang="en-US" sz="4800" b="1" dirty="0" smtClean="0">
                <a:solidFill>
                  <a:srgbClr val="002060"/>
                </a:solidFill>
                <a:effectLst>
                  <a:outerShdw blurRad="38100" dist="25400" dir="5400000" algn="tl" rotWithShape="0">
                    <a:srgbClr val="000000">
                      <a:alpha val="43000"/>
                    </a:srgbClr>
                  </a:outerShdw>
                </a:effectLst>
                <a:cs typeface="PT Bold Heading" pitchFamily="2" charset="-78"/>
              </a:rPr>
              <a:t/>
            </a:r>
            <a:br>
              <a:rPr lang="en-US" sz="4800" b="1" dirty="0" smtClean="0">
                <a:solidFill>
                  <a:srgbClr val="002060"/>
                </a:solidFill>
                <a:effectLst>
                  <a:outerShdw blurRad="38100" dist="25400" dir="5400000" algn="tl" rotWithShape="0">
                    <a:srgbClr val="000000">
                      <a:alpha val="43000"/>
                    </a:srgbClr>
                  </a:outerShdw>
                </a:effectLst>
                <a:cs typeface="PT Bold Heading" pitchFamily="2" charset="-78"/>
              </a:rPr>
            </a:br>
            <a:endParaRPr lang="en-US" sz="4800" b="1" dirty="0" smtClean="0">
              <a:solidFill>
                <a:srgbClr val="002060"/>
              </a:solidFill>
              <a:effectLst>
                <a:outerShdw blurRad="38100" dist="25400" dir="5400000" algn="tl" rotWithShape="0">
                  <a:srgbClr val="000000">
                    <a:alpha val="43000"/>
                  </a:srgbClr>
                </a:outerShdw>
              </a:effectLst>
              <a:cs typeface="PT Bold Heading" pitchFamily="2" charset="-78"/>
            </a:endParaRPr>
          </a:p>
        </p:txBody>
      </p:sp>
      <p:sp>
        <p:nvSpPr>
          <p:cNvPr id="3" name="Content Placeholder 2"/>
          <p:cNvSpPr>
            <a:spLocks noGrp="1"/>
          </p:cNvSpPr>
          <p:nvPr>
            <p:ph idx="1"/>
          </p:nvPr>
        </p:nvSpPr>
        <p:spPr/>
        <p:txBody>
          <a:bodyPr/>
          <a:lstStyle/>
          <a:p>
            <a:pPr algn="just" rtl="1">
              <a:lnSpc>
                <a:spcPct val="130000"/>
              </a:lnSpc>
              <a:buBlip>
                <a:blip r:embed="rId2"/>
              </a:buBlip>
            </a:pPr>
            <a:r>
              <a:rPr lang="ar-SA" sz="3700" b="1" dirty="0" smtClean="0">
                <a:latin typeface="Simplified Arabic" pitchFamily="18" charset="-78"/>
                <a:cs typeface="Simplified Arabic" pitchFamily="18" charset="-78"/>
              </a:rPr>
              <a:t>تحديد نطاق العمليات الدولية لمنظمة</a:t>
            </a:r>
            <a:endParaRPr lang="ar-EG" sz="3700" b="1" dirty="0" smtClean="0">
              <a:latin typeface="Simplified Arabic" pitchFamily="18" charset="-78"/>
              <a:cs typeface="Simplified Arabic" pitchFamily="18" charset="-78"/>
            </a:endParaRPr>
          </a:p>
          <a:p>
            <a:pPr algn="just" rtl="1">
              <a:lnSpc>
                <a:spcPct val="130000"/>
              </a:lnSpc>
              <a:buBlip>
                <a:blip r:embed="rId2"/>
              </a:buBlip>
            </a:pPr>
            <a:r>
              <a:rPr lang="ar-SA" sz="3700" b="1" dirty="0" smtClean="0">
                <a:latin typeface="Simplified Arabic" pitchFamily="18" charset="-78"/>
                <a:cs typeface="Simplified Arabic" pitchFamily="18" charset="-78"/>
              </a:rPr>
              <a:t>الإستثمار الأمثل للموارد المتاحة</a:t>
            </a:r>
            <a:endParaRPr lang="ar-EG" sz="3700" b="1" dirty="0" smtClean="0">
              <a:latin typeface="Simplified Arabic" pitchFamily="18" charset="-78"/>
              <a:cs typeface="Simplified Arabic" pitchFamily="18" charset="-78"/>
            </a:endParaRPr>
          </a:p>
          <a:p>
            <a:pPr algn="just" rtl="1">
              <a:lnSpc>
                <a:spcPct val="130000"/>
              </a:lnSpc>
              <a:buBlip>
                <a:blip r:embed="rId2"/>
              </a:buBlip>
            </a:pPr>
            <a:r>
              <a:rPr lang="ar-SA" sz="3700" b="1" dirty="0" smtClean="0">
                <a:latin typeface="Simplified Arabic" pitchFamily="18" charset="-78"/>
                <a:cs typeface="Simplified Arabic" pitchFamily="18" charset="-78"/>
              </a:rPr>
              <a:t>تكوين الجدارة المتميزة</a:t>
            </a:r>
            <a:endParaRPr lang="ar-EG" sz="3700" b="1" dirty="0" smtClean="0">
              <a:latin typeface="Simplified Arabic" pitchFamily="18" charset="-78"/>
              <a:cs typeface="Simplified Arabic" pitchFamily="18" charset="-78"/>
            </a:endParaRPr>
          </a:p>
          <a:p>
            <a:pPr algn="just" rtl="1">
              <a:lnSpc>
                <a:spcPct val="130000"/>
              </a:lnSpc>
              <a:buBlip>
                <a:blip r:embed="rId2"/>
              </a:buBlip>
            </a:pPr>
            <a:r>
              <a:rPr lang="ar-SA" sz="3700" b="1" dirty="0" smtClean="0">
                <a:latin typeface="Simplified Arabic" pitchFamily="18" charset="-78"/>
                <a:cs typeface="Simplified Arabic" pitchFamily="18" charset="-78"/>
              </a:rPr>
              <a:t>تحقيق هدف التعاضد</a:t>
            </a:r>
            <a:endParaRPr lang="ar-EG" sz="3700" b="1" dirty="0" smtClean="0">
              <a:latin typeface="Simplified Arabic" pitchFamily="18" charset="-78"/>
              <a:cs typeface="Simplified Arabic" pitchFamily="18" charset="-78"/>
            </a:endParaRPr>
          </a:p>
          <a:p>
            <a:pPr algn="r" rtl="1">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SA" sz="4800" b="1" dirty="0" smtClean="0">
                <a:solidFill>
                  <a:srgbClr val="002060"/>
                </a:solidFill>
                <a:effectLst>
                  <a:outerShdw blurRad="38100" dist="25400" dir="5400000" algn="tl" rotWithShape="0">
                    <a:srgbClr val="000000">
                      <a:alpha val="43000"/>
                    </a:srgbClr>
                  </a:outerShdw>
                </a:effectLst>
                <a:cs typeface="PT Bold Heading" pitchFamily="2" charset="-78"/>
              </a:rPr>
              <a:t>العوامل المؤثرة في ظهور وتطور إدارة الأعمال الدولية</a:t>
            </a:r>
            <a:r>
              <a:rPr lang="en-US" sz="5400" b="1" dirty="0" smtClean="0">
                <a:solidFill>
                  <a:srgbClr val="FF0000"/>
                </a:solidFill>
                <a:effectLst>
                  <a:outerShdw blurRad="38100" dist="25400" dir="5400000" algn="tl" rotWithShape="0">
                    <a:srgbClr val="000000">
                      <a:alpha val="43000"/>
                    </a:srgbClr>
                  </a:outerShdw>
                </a:effectLst>
                <a:cs typeface="PT Bold Heading" pitchFamily="2" charset="-78"/>
              </a:rPr>
              <a:t/>
            </a:r>
            <a:br>
              <a:rPr lang="en-US" sz="5400" b="1" dirty="0" smtClean="0">
                <a:solidFill>
                  <a:srgbClr val="FF0000"/>
                </a:solidFill>
                <a:effectLst>
                  <a:outerShdw blurRad="38100" dist="25400" dir="5400000" algn="tl" rotWithShape="0">
                    <a:srgbClr val="000000">
                      <a:alpha val="43000"/>
                    </a:srgbClr>
                  </a:outerShdw>
                </a:effectLst>
                <a:cs typeface="PT Bold Heading" pitchFamily="2" charset="-78"/>
              </a:rPr>
            </a:br>
            <a:endParaRPr lang="en-US" sz="5400" b="1" dirty="0" smtClean="0">
              <a:solidFill>
                <a:srgbClr val="FF0000"/>
              </a:solidFill>
              <a:effectLst>
                <a:outerShdw blurRad="38100" dist="25400" dir="5400000" algn="tl" rotWithShape="0">
                  <a:srgbClr val="000000">
                    <a:alpha val="43000"/>
                  </a:srgbClr>
                </a:outerShdw>
              </a:effectLst>
              <a:cs typeface="PT Bold Heading" pitchFamily="2" charset="-78"/>
            </a:endParaRPr>
          </a:p>
        </p:txBody>
      </p:sp>
      <p:sp>
        <p:nvSpPr>
          <p:cNvPr id="3" name="Content Placeholder 2"/>
          <p:cNvSpPr>
            <a:spLocks noGrp="1"/>
          </p:cNvSpPr>
          <p:nvPr>
            <p:ph idx="1"/>
          </p:nvPr>
        </p:nvSpPr>
        <p:spPr/>
        <p:txBody>
          <a:bodyPr/>
          <a:lstStyle/>
          <a:p>
            <a:pPr algn="just" rtl="1">
              <a:lnSpc>
                <a:spcPct val="130000"/>
              </a:lnSpc>
              <a:buBlip>
                <a:blip r:embed="rId2"/>
              </a:buBlip>
            </a:pPr>
            <a:r>
              <a:rPr lang="ar-EG" sz="3700" b="1" dirty="0" smtClean="0">
                <a:latin typeface="Simplified Arabic" pitchFamily="18" charset="-78"/>
                <a:cs typeface="Simplified Arabic" pitchFamily="18" charset="-78"/>
              </a:rPr>
              <a:t>التغيرات الجذرية فى البيئة الدولية</a:t>
            </a:r>
          </a:p>
          <a:p>
            <a:pPr algn="just" rtl="1">
              <a:lnSpc>
                <a:spcPct val="130000"/>
              </a:lnSpc>
              <a:buBlip>
                <a:blip r:embed="rId2"/>
              </a:buBlip>
            </a:pPr>
            <a:r>
              <a:rPr lang="ar-EG" sz="3700" b="1" dirty="0" smtClean="0">
                <a:latin typeface="Simplified Arabic" pitchFamily="18" charset="-78"/>
                <a:cs typeface="Simplified Arabic" pitchFamily="18" charset="-78"/>
              </a:rPr>
              <a:t>عولمة الاقتصاد.</a:t>
            </a:r>
          </a:p>
          <a:p>
            <a:pPr algn="just" rtl="1">
              <a:lnSpc>
                <a:spcPct val="130000"/>
              </a:lnSpc>
              <a:buBlip>
                <a:blip r:embed="rId2"/>
              </a:buBlip>
            </a:pPr>
            <a:r>
              <a:rPr lang="ar-EG" sz="3700" b="1" dirty="0" smtClean="0">
                <a:latin typeface="Simplified Arabic" pitchFamily="18" charset="-78"/>
                <a:cs typeface="Simplified Arabic" pitchFamily="18" charset="-78"/>
              </a:rPr>
              <a:t>انبثاق الشركات الكونية</a:t>
            </a:r>
          </a:p>
          <a:p>
            <a:pPr algn="just" rtl="1">
              <a:lnSpc>
                <a:spcPct val="130000"/>
              </a:lnSpc>
              <a:buBlip>
                <a:blip r:embed="rId2"/>
              </a:buBlip>
            </a:pPr>
            <a:r>
              <a:rPr lang="ar-EG" sz="3700" b="1" dirty="0" smtClean="0">
                <a:latin typeface="Simplified Arabic" pitchFamily="18" charset="-78"/>
                <a:cs typeface="Simplified Arabic" pitchFamily="18" charset="-78"/>
              </a:rPr>
              <a:t>انفجار المعلومات</a:t>
            </a:r>
          </a:p>
          <a:p>
            <a:pPr algn="r" rtl="1">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SA" sz="5300" b="1" dirty="0" smtClean="0">
                <a:solidFill>
                  <a:srgbClr val="002060"/>
                </a:solidFill>
                <a:effectLst>
                  <a:outerShdw blurRad="38100" dist="25400" dir="5400000" algn="tl" rotWithShape="0">
                    <a:srgbClr val="000000">
                      <a:alpha val="43000"/>
                    </a:srgbClr>
                  </a:outerShdw>
                </a:effectLst>
                <a:cs typeface="PT Bold Heading" pitchFamily="2" charset="-78"/>
              </a:rPr>
              <a:t>العوامل المؤثرة في ظهور وتطور إدارة الأعمال الدولية</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rtl="1">
              <a:lnSpc>
                <a:spcPct val="130000"/>
              </a:lnSpc>
              <a:buBlip>
                <a:blip r:embed="rId2"/>
              </a:buBlip>
            </a:pPr>
            <a:r>
              <a:rPr lang="ar-EG" sz="3700" b="1" dirty="0" smtClean="0">
                <a:latin typeface="Simplified Arabic" pitchFamily="18" charset="-78"/>
                <a:cs typeface="Simplified Arabic" pitchFamily="18" charset="-78"/>
              </a:rPr>
              <a:t>التحول من المجتمعات الصناعية إلى مجتمعات المعرفة</a:t>
            </a:r>
          </a:p>
          <a:p>
            <a:pPr algn="just" rtl="1">
              <a:lnSpc>
                <a:spcPct val="130000"/>
              </a:lnSpc>
              <a:buBlip>
                <a:blip r:embed="rId2"/>
              </a:buBlip>
            </a:pPr>
            <a:r>
              <a:rPr lang="ar-EG" sz="3700" b="1" dirty="0" smtClean="0">
                <a:latin typeface="Simplified Arabic" pitchFamily="18" charset="-78"/>
                <a:cs typeface="Simplified Arabic" pitchFamily="18" charset="-78"/>
              </a:rPr>
              <a:t>تسارع التغير الكمى والنوعى فى بيئة الأعمال.</a:t>
            </a:r>
          </a:p>
          <a:p>
            <a:pPr algn="just" rtl="1">
              <a:lnSpc>
                <a:spcPct val="130000"/>
              </a:lnSpc>
              <a:buBlip>
                <a:blip r:embed="rId2"/>
              </a:buBlip>
            </a:pPr>
            <a:r>
              <a:rPr lang="ar-EG" sz="3700" b="1" dirty="0" smtClean="0">
                <a:latin typeface="Simplified Arabic" pitchFamily="18" charset="-78"/>
                <a:cs typeface="Simplified Arabic" pitchFamily="18" charset="-78"/>
              </a:rPr>
              <a:t>التطور فى منظمات الأعمال.</a:t>
            </a:r>
            <a:endParaRPr lang="en-US" sz="3700" b="1" dirty="0" smtClean="0">
              <a:latin typeface="Simplified Arabic" pitchFamily="18" charset="-78"/>
              <a:cs typeface="Simplified Arabic" pitchFamily="18"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EG" sz="4800" b="1" dirty="0" smtClean="0">
                <a:solidFill>
                  <a:srgbClr val="002060"/>
                </a:solidFill>
                <a:effectLst>
                  <a:outerShdw blurRad="38100" dist="25400" dir="5400000" algn="tl" rotWithShape="0">
                    <a:srgbClr val="000000">
                      <a:alpha val="43000"/>
                    </a:srgbClr>
                  </a:outerShdw>
                </a:effectLst>
                <a:cs typeface="PT Bold Heading" pitchFamily="2" charset="-78"/>
              </a:rPr>
              <a:t>أسئلة على الفصل الثانى</a:t>
            </a:r>
            <a:endParaRPr lang="en-US" sz="4800" b="1" dirty="0" smtClean="0">
              <a:solidFill>
                <a:srgbClr val="002060"/>
              </a:solidFill>
              <a:effectLst>
                <a:outerShdw blurRad="38100" dist="25400" dir="5400000" algn="tl" rotWithShape="0">
                  <a:srgbClr val="000000">
                    <a:alpha val="43000"/>
                  </a:srgbClr>
                </a:outerShdw>
              </a:effectLst>
              <a:cs typeface="PT Bold Heading" pitchFamily="2" charset="-78"/>
            </a:endParaRPr>
          </a:p>
        </p:txBody>
      </p:sp>
      <p:sp>
        <p:nvSpPr>
          <p:cNvPr id="3" name="Content Placeholder 2"/>
          <p:cNvSpPr>
            <a:spLocks noGrp="1"/>
          </p:cNvSpPr>
          <p:nvPr>
            <p:ph idx="1"/>
          </p:nvPr>
        </p:nvSpPr>
        <p:spPr/>
        <p:txBody>
          <a:bodyPr>
            <a:noAutofit/>
          </a:bodyPr>
          <a:lstStyle/>
          <a:p>
            <a:pPr algn="just" rtl="1">
              <a:lnSpc>
                <a:spcPct val="130000"/>
              </a:lnSpc>
              <a:buBlip>
                <a:blip r:embed="rId2"/>
              </a:buBlip>
            </a:pPr>
            <a:r>
              <a:rPr lang="ar-EG" sz="3700" b="1" dirty="0" smtClean="0">
                <a:latin typeface="Simplified Arabic" pitchFamily="18" charset="-78"/>
                <a:cs typeface="Simplified Arabic" pitchFamily="18" charset="-78"/>
              </a:rPr>
              <a:t>ماهو مفهوم وخصائص إدارة الأعمال الدولية؟</a:t>
            </a:r>
          </a:p>
          <a:p>
            <a:pPr algn="just" rtl="1">
              <a:lnSpc>
                <a:spcPct val="130000"/>
              </a:lnSpc>
              <a:buBlip>
                <a:blip r:embed="rId2"/>
              </a:buBlip>
            </a:pPr>
            <a:r>
              <a:rPr lang="ar-EG" sz="3700" b="1" dirty="0" smtClean="0">
                <a:latin typeface="Simplified Arabic" pitchFamily="18" charset="-78"/>
                <a:cs typeface="Simplified Arabic" pitchFamily="18" charset="-78"/>
              </a:rPr>
              <a:t>قارن بين الإدارة الدولية وإدارة الأعمال الدولية.</a:t>
            </a:r>
          </a:p>
          <a:p>
            <a:pPr algn="just" rtl="1">
              <a:lnSpc>
                <a:spcPct val="130000"/>
              </a:lnSpc>
              <a:buBlip>
                <a:blip r:embed="rId2"/>
              </a:buBlip>
            </a:pPr>
            <a:r>
              <a:rPr lang="ar-EG" sz="3700" b="1" dirty="0" smtClean="0">
                <a:latin typeface="Simplified Arabic" pitchFamily="18" charset="-78"/>
                <a:cs typeface="Simplified Arabic" pitchFamily="18" charset="-78"/>
              </a:rPr>
              <a:t>قارن بين إدارة الأعمال الدولية وإدارة العامة الدولية.</a:t>
            </a:r>
          </a:p>
          <a:p>
            <a:pPr algn="just" rtl="1">
              <a:lnSpc>
                <a:spcPct val="130000"/>
              </a:lnSpc>
              <a:buBlip>
                <a:blip r:embed="rId2"/>
              </a:buBlip>
            </a:pPr>
            <a:r>
              <a:rPr lang="ar-EG" sz="3700" b="1" dirty="0" smtClean="0">
                <a:latin typeface="Simplified Arabic" pitchFamily="18" charset="-78"/>
                <a:cs typeface="Simplified Arabic" pitchFamily="18" charset="-78"/>
              </a:rPr>
              <a:t>ماهى أهداف إدارة الأعمال الدولية؟</a:t>
            </a:r>
          </a:p>
          <a:p>
            <a:pPr algn="just" rtl="1">
              <a:lnSpc>
                <a:spcPct val="130000"/>
              </a:lnSpc>
              <a:buBlip>
                <a:blip r:embed="rId2"/>
              </a:buBlip>
            </a:pPr>
            <a:r>
              <a:rPr lang="ar-EG" sz="3700" b="1" dirty="0" smtClean="0">
                <a:latin typeface="Simplified Arabic" pitchFamily="18" charset="-78"/>
                <a:cs typeface="Simplified Arabic" pitchFamily="18" charset="-78"/>
              </a:rPr>
              <a:t>ماهى العوامل المسببة لظهور إدارة الأعمال الدولية؟</a:t>
            </a:r>
            <a:endParaRPr lang="en-US" sz="3700" b="1" dirty="0" smtClean="0">
              <a:latin typeface="Simplified Arabic" pitchFamily="18" charset="-78"/>
              <a:cs typeface="Simplified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29600" cy="1143000"/>
          </a:xfrm>
        </p:spPr>
        <p:txBody>
          <a:bodyPr>
            <a:normAutofit fontScale="90000"/>
          </a:bodyPr>
          <a:lstStyle/>
          <a:p>
            <a:pPr algn="ctr"/>
            <a:r>
              <a:rPr lang="ar-EG" sz="6200" b="1" dirty="0" smtClean="0">
                <a:solidFill>
                  <a:srgbClr val="FF0000"/>
                </a:solidFill>
                <a:effectLst>
                  <a:outerShdw blurRad="38100" dist="25400" dir="5400000" algn="tl" rotWithShape="0">
                    <a:srgbClr val="000000">
                      <a:alpha val="43000"/>
                    </a:srgbClr>
                  </a:outerShdw>
                </a:effectLst>
                <a:cs typeface="PT Bold Heading" pitchFamily="2" charset="-78"/>
              </a:rPr>
              <a:t/>
            </a:r>
            <a:br>
              <a:rPr lang="ar-EG" sz="6200" b="1" dirty="0" smtClean="0">
                <a:solidFill>
                  <a:srgbClr val="FF0000"/>
                </a:solidFill>
                <a:effectLst>
                  <a:outerShdw blurRad="38100" dist="25400" dir="5400000" algn="tl" rotWithShape="0">
                    <a:srgbClr val="000000">
                      <a:alpha val="43000"/>
                    </a:srgbClr>
                  </a:outerShdw>
                </a:effectLst>
                <a:cs typeface="PT Bold Heading" pitchFamily="2" charset="-78"/>
              </a:rPr>
            </a:br>
            <a:r>
              <a:rPr lang="ar-EG" sz="6200" b="1" dirty="0" smtClean="0">
                <a:solidFill>
                  <a:srgbClr val="FF0000"/>
                </a:solidFill>
                <a:effectLst>
                  <a:outerShdw blurRad="38100" dist="25400" dir="5400000" algn="tl" rotWithShape="0">
                    <a:srgbClr val="000000">
                      <a:alpha val="43000"/>
                    </a:srgbClr>
                  </a:outerShdw>
                </a:effectLst>
                <a:cs typeface="PT Bold Heading" pitchFamily="2" charset="-78"/>
              </a:rPr>
              <a:t/>
            </a:r>
            <a:br>
              <a:rPr lang="ar-EG" sz="6200" b="1" dirty="0" smtClean="0">
                <a:solidFill>
                  <a:srgbClr val="FF0000"/>
                </a:solidFill>
                <a:effectLst>
                  <a:outerShdw blurRad="38100" dist="25400" dir="5400000" algn="tl" rotWithShape="0">
                    <a:srgbClr val="000000">
                      <a:alpha val="43000"/>
                    </a:srgbClr>
                  </a:outerShdw>
                </a:effectLst>
                <a:cs typeface="PT Bold Heading" pitchFamily="2" charset="-78"/>
              </a:rPr>
            </a:br>
            <a:r>
              <a:rPr lang="ar-EG" sz="6200" b="1" dirty="0" smtClean="0">
                <a:solidFill>
                  <a:srgbClr val="FF0000"/>
                </a:solidFill>
                <a:effectLst>
                  <a:outerShdw blurRad="38100" dist="25400" dir="5400000" algn="tl" rotWithShape="0">
                    <a:srgbClr val="000000">
                      <a:alpha val="43000"/>
                    </a:srgbClr>
                  </a:outerShdw>
                </a:effectLst>
                <a:cs typeface="PT Bold Heading" pitchFamily="2" charset="-78"/>
              </a:rPr>
              <a:t/>
            </a:r>
            <a:br>
              <a:rPr lang="ar-EG" sz="6200" b="1" dirty="0" smtClean="0">
                <a:solidFill>
                  <a:srgbClr val="FF0000"/>
                </a:solidFill>
                <a:effectLst>
                  <a:outerShdw blurRad="38100" dist="25400" dir="5400000" algn="tl" rotWithShape="0">
                    <a:srgbClr val="000000">
                      <a:alpha val="43000"/>
                    </a:srgbClr>
                  </a:outerShdw>
                </a:effectLst>
                <a:cs typeface="PT Bold Heading" pitchFamily="2" charset="-78"/>
              </a:rPr>
            </a:br>
            <a:r>
              <a:rPr lang="ar-SA" sz="5300" b="1" dirty="0" smtClean="0">
                <a:solidFill>
                  <a:srgbClr val="002060"/>
                </a:solidFill>
                <a:effectLst>
                  <a:outerShdw blurRad="38100" dist="25400" dir="5400000" algn="tl" rotWithShape="0">
                    <a:srgbClr val="000000">
                      <a:alpha val="43000"/>
                    </a:srgbClr>
                  </a:outerShdw>
                </a:effectLst>
                <a:cs typeface="PT Bold Heading" pitchFamily="2" charset="-78"/>
              </a:rPr>
              <a:t>مفهوم العمل الدولي</a:t>
            </a:r>
            <a:r>
              <a:rPr lang="en-US" dirty="0" smtClean="0"/>
              <a:t/>
            </a:r>
            <a:br>
              <a:rPr lang="en-US" dirty="0" smtClean="0"/>
            </a:br>
            <a:endParaRPr lang="en-US" dirty="0"/>
          </a:p>
        </p:txBody>
      </p:sp>
      <p:sp>
        <p:nvSpPr>
          <p:cNvPr id="3" name="Content Placeholder 2"/>
          <p:cNvSpPr>
            <a:spLocks noGrp="1"/>
          </p:cNvSpPr>
          <p:nvPr>
            <p:ph idx="1"/>
          </p:nvPr>
        </p:nvSpPr>
        <p:spPr>
          <a:xfrm>
            <a:off x="457200" y="1412776"/>
            <a:ext cx="8291264" cy="4911824"/>
          </a:xfrm>
        </p:spPr>
        <p:txBody>
          <a:bodyPr>
            <a:normAutofit fontScale="92500" lnSpcReduction="20000"/>
          </a:bodyPr>
          <a:lstStyle/>
          <a:p>
            <a:pPr algn="just" rtl="1">
              <a:lnSpc>
                <a:spcPct val="150000"/>
              </a:lnSpc>
              <a:buBlip>
                <a:blip r:embed="rId2"/>
              </a:buBlip>
            </a:pPr>
            <a:r>
              <a:rPr lang="ar-SA" sz="4300" b="1" dirty="0" smtClean="0">
                <a:latin typeface="Simplified Arabic" pitchFamily="18" charset="-78"/>
                <a:cs typeface="Simplified Arabic" pitchFamily="18" charset="-78"/>
              </a:rPr>
              <a:t>معامــــــــلات بين أفـراد ومنشآت من دول مختلفة، هي تجـــــارة أو استثمار بين منشآت تجارية في دولة ما </a:t>
            </a:r>
            <a:r>
              <a:rPr lang="ar-EG" sz="4300" b="1" dirty="0" smtClean="0">
                <a:latin typeface="Simplified Arabic" pitchFamily="18" charset="-78"/>
                <a:cs typeface="Simplified Arabic" pitchFamily="18" charset="-78"/>
              </a:rPr>
              <a:t>و</a:t>
            </a:r>
            <a:r>
              <a:rPr lang="ar-SA" sz="4300" b="1" dirty="0" smtClean="0">
                <a:latin typeface="Simplified Arabic" pitchFamily="18" charset="-78"/>
                <a:cs typeface="Simplified Arabic" pitchFamily="18" charset="-78"/>
              </a:rPr>
              <a:t>منشآت تجاريــــة ذات صلة بالأولى في دولة أخرى، هذه العلاقة  تتميز بخاصتين وهما أن لها شيئا من الديمومة أولا وإن لنا تأثيراً عليهما- مهما كانت درجة ذلك التأثير- ثانياً.</a:t>
            </a:r>
            <a:endParaRPr lang="en-US" sz="4300" b="1" dirty="0" smtClean="0">
              <a:latin typeface="Simplified Arabic" pitchFamily="18" charset="-78"/>
              <a:cs typeface="Simplified Arabic" pitchFamily="18" charset="-78"/>
            </a:endParaRPr>
          </a:p>
          <a:p>
            <a:pPr algn="r" rt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4800" b="1" dirty="0" smtClean="0">
                <a:solidFill>
                  <a:srgbClr val="002060"/>
                </a:solidFill>
                <a:effectLst>
                  <a:outerShdw blurRad="38100" dist="25400" dir="5400000" algn="tl" rotWithShape="0">
                    <a:srgbClr val="000000">
                      <a:alpha val="43000"/>
                    </a:srgbClr>
                  </a:outerShdw>
                </a:effectLst>
                <a:cs typeface="PT Bold Heading" pitchFamily="2" charset="-78"/>
              </a:rPr>
              <a:t>مفهوم إدارة الأعمال الدولية</a:t>
            </a:r>
            <a:r>
              <a:rPr lang="ar-SA" sz="5600" b="1" dirty="0" smtClean="0">
                <a:solidFill>
                  <a:srgbClr val="FF0000"/>
                </a:solidFill>
                <a:effectLst>
                  <a:outerShdw blurRad="38100" dist="25400" dir="5400000" algn="tl" rotWithShape="0">
                    <a:srgbClr val="000000">
                      <a:alpha val="43000"/>
                    </a:srgbClr>
                  </a:outerShdw>
                </a:effectLst>
                <a:cs typeface="PT Bold Heading" pitchFamily="2" charset="-78"/>
              </a:rPr>
              <a:t>	</a:t>
            </a:r>
            <a:endParaRPr lang="en-US" sz="5600" b="1" dirty="0" smtClean="0">
              <a:solidFill>
                <a:srgbClr val="FF0000"/>
              </a:solidFill>
              <a:effectLst>
                <a:outerShdw blurRad="38100" dist="25400" dir="5400000" algn="tl" rotWithShape="0">
                  <a:srgbClr val="000000">
                    <a:alpha val="43000"/>
                  </a:srgbClr>
                </a:outerShdw>
              </a:effectLst>
              <a:cs typeface="PT Bold Heading" pitchFamily="2" charset="-78"/>
            </a:endParaRPr>
          </a:p>
        </p:txBody>
      </p:sp>
      <p:sp>
        <p:nvSpPr>
          <p:cNvPr id="3" name="Content Placeholder 2"/>
          <p:cNvSpPr>
            <a:spLocks noGrp="1"/>
          </p:cNvSpPr>
          <p:nvPr>
            <p:ph idx="1"/>
          </p:nvPr>
        </p:nvSpPr>
        <p:spPr/>
        <p:txBody>
          <a:bodyPr>
            <a:normAutofit fontScale="92500"/>
          </a:bodyPr>
          <a:lstStyle/>
          <a:p>
            <a:pPr algn="just" rtl="1">
              <a:lnSpc>
                <a:spcPct val="130000"/>
              </a:lnSpc>
              <a:buBlip>
                <a:blip r:embed="rId2"/>
              </a:buBlip>
            </a:pPr>
            <a:r>
              <a:rPr lang="ar-SA" sz="4000" b="1" dirty="0" smtClean="0">
                <a:latin typeface="Simplified Arabic" pitchFamily="18" charset="-78"/>
                <a:cs typeface="Simplified Arabic" pitchFamily="18" charset="-78"/>
              </a:rPr>
              <a:t>عملية مستمرة هدفها صياغة استراتيجيات أعمال ، ومن ثم تنفيذها فى الأسواق الدولية ، تستخدمها الشركات التى تنافس خارج حدودحا الوطنية لتحقيق عوائد فوق المتوسط وسمعة وشهرة تضمن لها البقاء والمنافسة وموطئ قدم فى أكثر من بلد</a:t>
            </a:r>
            <a:r>
              <a:rPr lang="ar-EG" sz="4000" b="1" dirty="0" smtClean="0">
                <a:latin typeface="Simplified Arabic" pitchFamily="18" charset="-78"/>
                <a:cs typeface="Simplified Arabic" pitchFamily="18" charset="-78"/>
              </a:rPr>
              <a:t>.</a:t>
            </a:r>
            <a:endParaRPr lang="en-US" sz="4000" b="1" dirty="0" smtClean="0">
              <a:latin typeface="Simplified Arabic" pitchFamily="18" charset="-78"/>
              <a:cs typeface="Simplified Arabic" pitchFamily="18" charset="-78"/>
            </a:endParaRPr>
          </a:p>
          <a:p>
            <a:pPr algn="r" rt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sz="5400" b="1" dirty="0" smtClean="0">
                <a:solidFill>
                  <a:srgbClr val="002060"/>
                </a:solidFill>
                <a:effectLst>
                  <a:outerShdw blurRad="38100" dist="25400" dir="5400000" algn="tl" rotWithShape="0">
                    <a:srgbClr val="000000">
                      <a:alpha val="43000"/>
                    </a:srgbClr>
                  </a:outerShdw>
                </a:effectLst>
                <a:cs typeface="PT Bold Heading" pitchFamily="2" charset="-78"/>
              </a:rPr>
              <a:t>مفهوم إدارة الأعمال الدولية</a:t>
            </a:r>
            <a:endParaRPr lang="en-US" dirty="0"/>
          </a:p>
        </p:txBody>
      </p:sp>
      <p:sp>
        <p:nvSpPr>
          <p:cNvPr id="3" name="Content Placeholder 2"/>
          <p:cNvSpPr>
            <a:spLocks noGrp="1"/>
          </p:cNvSpPr>
          <p:nvPr>
            <p:ph idx="1"/>
          </p:nvPr>
        </p:nvSpPr>
        <p:spPr/>
        <p:txBody>
          <a:bodyPr>
            <a:normAutofit fontScale="77500" lnSpcReduction="20000"/>
          </a:bodyPr>
          <a:lstStyle/>
          <a:p>
            <a:pPr algn="just" rtl="1">
              <a:lnSpc>
                <a:spcPct val="130000"/>
              </a:lnSpc>
              <a:buBlip>
                <a:blip r:embed="rId2"/>
              </a:buBlip>
            </a:pPr>
            <a:r>
              <a:rPr lang="ar-EG" sz="3700" b="1" dirty="0" smtClean="0">
                <a:latin typeface="Simplified Arabic" pitchFamily="18" charset="-78"/>
                <a:cs typeface="Simplified Arabic" pitchFamily="18" charset="-78"/>
              </a:rPr>
              <a:t>فرع من فروع الإدارة الدولية ، وأحد مجالات الأعمال الدولية التى تعتمد منهجية علم إدارة الأعمال ولكن برؤية عالمية  تمارسها المنظمات والشركات الهادفة للربح التى تعمل خارج حدودها الوطنية وتمثل حزمة من الأفكار التى تتبلور فى منظور مفاهيمى متكامل ، وسلوكيات للقيادة وفهم الثقافات المختلفة وأسساليب الاتصال والتفاوض معها، واستراتيجيات لاستشراف بيئة الأسواق العالمية وديناميكايتها التنافسيةـ، وعمليات لاستثمار الموارد البشرية والمالية والمادية والمعرفية". </a:t>
            </a:r>
            <a:endParaRPr lang="en-US" sz="3700" b="1" dirty="0" smtClean="0">
              <a:latin typeface="Simplified Arabic" pitchFamily="18" charset="-78"/>
              <a:cs typeface="Simplified Arabic" pitchFamily="18" charset="-78"/>
            </a:endParaRPr>
          </a:p>
          <a:p>
            <a:pPr algn="r" rtl="1"/>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SA" sz="4800" b="1" dirty="0" smtClean="0">
                <a:solidFill>
                  <a:srgbClr val="002060"/>
                </a:solidFill>
                <a:effectLst>
                  <a:outerShdw blurRad="38100" dist="25400" dir="5400000" algn="tl" rotWithShape="0">
                    <a:srgbClr val="000000">
                      <a:alpha val="43000"/>
                    </a:srgbClr>
                  </a:outerShdw>
                </a:effectLst>
                <a:cs typeface="PT Bold Heading" pitchFamily="2" charset="-78"/>
              </a:rPr>
              <a:t>خصائص إدارة الأعمال الدولية</a:t>
            </a:r>
            <a:r>
              <a:rPr lang="en-US" sz="4800" b="1" dirty="0" smtClean="0">
                <a:solidFill>
                  <a:srgbClr val="002060"/>
                </a:solidFill>
                <a:effectLst>
                  <a:outerShdw blurRad="38100" dist="25400" dir="5400000" algn="tl" rotWithShape="0">
                    <a:srgbClr val="000000">
                      <a:alpha val="43000"/>
                    </a:srgbClr>
                  </a:outerShdw>
                </a:effectLst>
                <a:cs typeface="PT Bold Heading" pitchFamily="2" charset="-78"/>
              </a:rPr>
              <a:t/>
            </a:r>
            <a:br>
              <a:rPr lang="en-US" sz="4800" b="1" dirty="0" smtClean="0">
                <a:solidFill>
                  <a:srgbClr val="002060"/>
                </a:solidFill>
                <a:effectLst>
                  <a:outerShdw blurRad="38100" dist="25400" dir="5400000" algn="tl" rotWithShape="0">
                    <a:srgbClr val="000000">
                      <a:alpha val="43000"/>
                    </a:srgbClr>
                  </a:outerShdw>
                </a:effectLst>
                <a:cs typeface="PT Bold Heading" pitchFamily="2" charset="-78"/>
              </a:rPr>
            </a:br>
            <a:endParaRPr lang="en-US" sz="4800" b="1" dirty="0" smtClean="0">
              <a:solidFill>
                <a:srgbClr val="002060"/>
              </a:solidFill>
              <a:effectLst>
                <a:outerShdw blurRad="38100" dist="25400" dir="5400000" algn="tl" rotWithShape="0">
                  <a:srgbClr val="000000">
                    <a:alpha val="43000"/>
                  </a:srgbClr>
                </a:outerShdw>
              </a:effectLst>
              <a:cs typeface="PT Bold Heading" pitchFamily="2" charset="-78"/>
            </a:endParaRPr>
          </a:p>
        </p:txBody>
      </p:sp>
      <p:sp>
        <p:nvSpPr>
          <p:cNvPr id="3" name="Content Placeholder 2"/>
          <p:cNvSpPr>
            <a:spLocks noGrp="1"/>
          </p:cNvSpPr>
          <p:nvPr>
            <p:ph idx="1"/>
          </p:nvPr>
        </p:nvSpPr>
        <p:spPr/>
        <p:txBody>
          <a:bodyPr>
            <a:normAutofit/>
          </a:bodyPr>
          <a:lstStyle/>
          <a:p>
            <a:pPr algn="just" rtl="1">
              <a:lnSpc>
                <a:spcPct val="130000"/>
              </a:lnSpc>
              <a:buBlip>
                <a:blip r:embed="rId2"/>
              </a:buBlip>
            </a:pPr>
            <a:r>
              <a:rPr lang="ar-SA" sz="3700" b="1" dirty="0" smtClean="0">
                <a:latin typeface="Simplified Arabic" pitchFamily="18" charset="-78"/>
                <a:cs typeface="Simplified Arabic" pitchFamily="18" charset="-78"/>
              </a:rPr>
              <a:t>تتعامل مع ثقافات متعددة ومختلفة</a:t>
            </a:r>
            <a:endParaRPr lang="ar-EG" sz="3700" b="1" dirty="0" smtClean="0">
              <a:latin typeface="Simplified Arabic" pitchFamily="18" charset="-78"/>
              <a:cs typeface="Simplified Arabic" pitchFamily="18" charset="-78"/>
            </a:endParaRPr>
          </a:p>
          <a:p>
            <a:pPr algn="just" rtl="1">
              <a:lnSpc>
                <a:spcPct val="130000"/>
              </a:lnSpc>
              <a:buBlip>
                <a:blip r:embed="rId2"/>
              </a:buBlip>
            </a:pPr>
            <a:r>
              <a:rPr lang="ar-SA" sz="3700" b="1" dirty="0" smtClean="0">
                <a:latin typeface="Simplified Arabic" pitchFamily="18" charset="-78"/>
                <a:cs typeface="Simplified Arabic" pitchFamily="18" charset="-78"/>
              </a:rPr>
              <a:t>تتعامل مع بيئة تتسم بشدة المنافسة</a:t>
            </a:r>
            <a:endParaRPr lang="ar-EG" sz="3700" b="1" dirty="0" smtClean="0">
              <a:latin typeface="Simplified Arabic" pitchFamily="18" charset="-78"/>
              <a:cs typeface="Simplified Arabic" pitchFamily="18" charset="-78"/>
            </a:endParaRPr>
          </a:p>
          <a:p>
            <a:pPr algn="just" rtl="1">
              <a:lnSpc>
                <a:spcPct val="130000"/>
              </a:lnSpc>
              <a:buBlip>
                <a:blip r:embed="rId2"/>
              </a:buBlip>
            </a:pPr>
            <a:r>
              <a:rPr lang="ar-SA" sz="3700" b="1" dirty="0" smtClean="0">
                <a:latin typeface="Simplified Arabic" pitchFamily="18" charset="-78"/>
                <a:cs typeface="Simplified Arabic" pitchFamily="18" charset="-78"/>
              </a:rPr>
              <a:t>تتعامل مع قيود مالية وبخاصة أسعار صرف العملات</a:t>
            </a:r>
            <a:endParaRPr lang="ar-EG" sz="3700" b="1" dirty="0" smtClean="0">
              <a:latin typeface="Simplified Arabic" pitchFamily="18" charset="-78"/>
              <a:cs typeface="Simplified Arabic" pitchFamily="18" charset="-78"/>
            </a:endParaRPr>
          </a:p>
          <a:p>
            <a:pPr algn="just" rtl="1">
              <a:lnSpc>
                <a:spcPct val="130000"/>
              </a:lnSpc>
              <a:buBlip>
                <a:blip r:embed="rId2"/>
              </a:buBlip>
            </a:pPr>
            <a:r>
              <a:rPr lang="ar-SA" sz="3700" b="1" dirty="0" smtClean="0">
                <a:latin typeface="Simplified Arabic" pitchFamily="18" charset="-78"/>
                <a:cs typeface="Simplified Arabic" pitchFamily="18" charset="-78"/>
              </a:rPr>
              <a:t>التعامل مع قيود السياسة التجارية</a:t>
            </a:r>
            <a:endParaRPr lang="ar-EG" sz="3700" b="1" dirty="0" smtClean="0">
              <a:latin typeface="Simplified Arabic" pitchFamily="18" charset="-78"/>
              <a:cs typeface="Simplified Arabic" pitchFamily="18"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SA" sz="4800" b="1" dirty="0" smtClean="0">
                <a:solidFill>
                  <a:srgbClr val="002060"/>
                </a:solidFill>
                <a:effectLst>
                  <a:outerShdw blurRad="38100" dist="25400" dir="5400000" algn="tl" rotWithShape="0">
                    <a:srgbClr val="000000">
                      <a:alpha val="43000"/>
                    </a:srgbClr>
                  </a:outerShdw>
                </a:effectLst>
                <a:cs typeface="PT Bold Heading" pitchFamily="2" charset="-78"/>
              </a:rPr>
              <a:t>خصائص إدارة الأعمال الدولية</a:t>
            </a:r>
            <a:r>
              <a:rPr lang="en-US" sz="4800" b="1" dirty="0" smtClean="0">
                <a:solidFill>
                  <a:srgbClr val="002060"/>
                </a:solidFill>
                <a:effectLst>
                  <a:outerShdw blurRad="38100" dist="25400" dir="5400000" algn="tl" rotWithShape="0">
                    <a:srgbClr val="000000">
                      <a:alpha val="43000"/>
                    </a:srgbClr>
                  </a:outerShdw>
                </a:effectLst>
                <a:cs typeface="PT Bold Heading" pitchFamily="2" charset="-78"/>
              </a:rPr>
              <a:t/>
            </a:r>
            <a:br>
              <a:rPr lang="en-US" sz="4800" b="1" dirty="0" smtClean="0">
                <a:solidFill>
                  <a:srgbClr val="002060"/>
                </a:solidFill>
                <a:effectLst>
                  <a:outerShdw blurRad="38100" dist="25400" dir="5400000" algn="tl" rotWithShape="0">
                    <a:srgbClr val="000000">
                      <a:alpha val="43000"/>
                    </a:srgbClr>
                  </a:outerShdw>
                </a:effectLst>
                <a:cs typeface="PT Bold Heading" pitchFamily="2" charset="-78"/>
              </a:rPr>
            </a:br>
            <a:endParaRPr lang="en-US" sz="4800" b="1" dirty="0" smtClean="0">
              <a:solidFill>
                <a:srgbClr val="002060"/>
              </a:solidFill>
              <a:effectLst>
                <a:outerShdw blurRad="38100" dist="25400" dir="5400000" algn="tl" rotWithShape="0">
                  <a:srgbClr val="000000">
                    <a:alpha val="43000"/>
                  </a:srgbClr>
                </a:outerShdw>
              </a:effectLst>
              <a:cs typeface="PT Bold Heading" pitchFamily="2" charset="-78"/>
            </a:endParaRPr>
          </a:p>
        </p:txBody>
      </p:sp>
      <p:sp>
        <p:nvSpPr>
          <p:cNvPr id="3" name="Content Placeholder 2"/>
          <p:cNvSpPr>
            <a:spLocks noGrp="1"/>
          </p:cNvSpPr>
          <p:nvPr>
            <p:ph idx="1"/>
          </p:nvPr>
        </p:nvSpPr>
        <p:spPr/>
        <p:txBody>
          <a:bodyPr>
            <a:normAutofit/>
          </a:bodyPr>
          <a:lstStyle/>
          <a:p>
            <a:pPr algn="just" rtl="1">
              <a:lnSpc>
                <a:spcPct val="130000"/>
              </a:lnSpc>
              <a:buBlip>
                <a:blip r:embed="rId2"/>
              </a:buBlip>
            </a:pPr>
            <a:r>
              <a:rPr lang="ar-SA" sz="3700" b="1" dirty="0" smtClean="0">
                <a:latin typeface="Simplified Arabic" pitchFamily="18" charset="-78"/>
                <a:cs typeface="Simplified Arabic" pitchFamily="18" charset="-78"/>
              </a:rPr>
              <a:t>التعامل مع قيود انتقال الموارد البشرية </a:t>
            </a:r>
            <a:endParaRPr lang="en-US" sz="3700" b="1" dirty="0" smtClean="0">
              <a:latin typeface="Simplified Arabic" pitchFamily="18" charset="-78"/>
              <a:cs typeface="Simplified Arabic" pitchFamily="18" charset="-78"/>
            </a:endParaRPr>
          </a:p>
          <a:p>
            <a:pPr algn="just" rtl="1">
              <a:lnSpc>
                <a:spcPct val="130000"/>
              </a:lnSpc>
              <a:buBlip>
                <a:blip r:embed="rId2"/>
              </a:buBlip>
            </a:pPr>
            <a:r>
              <a:rPr lang="ar-SA" sz="3700" b="1" dirty="0" smtClean="0">
                <a:latin typeface="Simplified Arabic" pitchFamily="18" charset="-78"/>
                <a:cs typeface="Simplified Arabic" pitchFamily="18" charset="-78"/>
              </a:rPr>
              <a:t>التعامل مع القيود الانتاجية والتسويقية</a:t>
            </a:r>
            <a:endParaRPr lang="ar-EG" sz="3700" b="1" dirty="0" smtClean="0">
              <a:latin typeface="Simplified Arabic" pitchFamily="18" charset="-78"/>
              <a:cs typeface="Simplified Arabic" pitchFamily="18" charset="-78"/>
            </a:endParaRPr>
          </a:p>
          <a:p>
            <a:pPr algn="just" rtl="1">
              <a:lnSpc>
                <a:spcPct val="130000"/>
              </a:lnSpc>
              <a:buBlip>
                <a:blip r:embed="rId2"/>
              </a:buBlip>
            </a:pPr>
            <a:r>
              <a:rPr lang="ar-SA" sz="3700" b="1" dirty="0" smtClean="0">
                <a:latin typeface="Simplified Arabic" pitchFamily="18" charset="-78"/>
                <a:cs typeface="Simplified Arabic" pitchFamily="18" charset="-78"/>
              </a:rPr>
              <a:t>التعامل مع الميزة التنافسية </a:t>
            </a:r>
            <a:endParaRPr lang="en-US" sz="3700" b="1" dirty="0" smtClean="0">
              <a:latin typeface="Simplified Arabic" pitchFamily="18" charset="-78"/>
              <a:cs typeface="Simplified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SA" sz="4800" b="1" dirty="0" smtClean="0">
                <a:solidFill>
                  <a:srgbClr val="002060"/>
                </a:solidFill>
                <a:effectLst>
                  <a:outerShdw blurRad="38100" dist="25400" dir="5400000" algn="tl" rotWithShape="0">
                    <a:srgbClr val="000000">
                      <a:alpha val="43000"/>
                    </a:srgbClr>
                  </a:outerShdw>
                </a:effectLst>
                <a:cs typeface="PT Bold Heading" pitchFamily="2" charset="-78"/>
              </a:rPr>
              <a:t>الإدارة الدولية والأعمال الدولية</a:t>
            </a:r>
            <a:r>
              <a:rPr lang="en-US" sz="4800" b="1" dirty="0" smtClean="0">
                <a:solidFill>
                  <a:srgbClr val="002060"/>
                </a:solidFill>
                <a:effectLst>
                  <a:outerShdw blurRad="38100" dist="25400" dir="5400000" algn="tl" rotWithShape="0">
                    <a:srgbClr val="000000">
                      <a:alpha val="43000"/>
                    </a:srgbClr>
                  </a:outerShdw>
                </a:effectLst>
                <a:cs typeface="PT Bold Heading" pitchFamily="2" charset="-78"/>
              </a:rPr>
              <a:t/>
            </a:r>
            <a:br>
              <a:rPr lang="en-US" sz="4800" b="1" dirty="0" smtClean="0">
                <a:solidFill>
                  <a:srgbClr val="002060"/>
                </a:solidFill>
                <a:effectLst>
                  <a:outerShdw blurRad="38100" dist="25400" dir="5400000" algn="tl" rotWithShape="0">
                    <a:srgbClr val="000000">
                      <a:alpha val="43000"/>
                    </a:srgbClr>
                  </a:outerShdw>
                </a:effectLst>
                <a:cs typeface="PT Bold Heading" pitchFamily="2" charset="-78"/>
              </a:rPr>
            </a:br>
            <a:endParaRPr lang="en-US" sz="4800" b="1" dirty="0" smtClean="0">
              <a:solidFill>
                <a:srgbClr val="002060"/>
              </a:solidFill>
              <a:effectLst>
                <a:outerShdw blurRad="38100" dist="25400" dir="5400000" algn="tl" rotWithShape="0">
                  <a:srgbClr val="000000">
                    <a:alpha val="43000"/>
                  </a:srgbClr>
                </a:outerShdw>
              </a:effectLst>
              <a:cs typeface="PT Bold Heading" pitchFamily="2" charset="-78"/>
            </a:endParaRPr>
          </a:p>
        </p:txBody>
      </p:sp>
      <p:sp>
        <p:nvSpPr>
          <p:cNvPr id="3" name="Content Placeholder 2"/>
          <p:cNvSpPr>
            <a:spLocks noGrp="1"/>
          </p:cNvSpPr>
          <p:nvPr>
            <p:ph idx="1"/>
          </p:nvPr>
        </p:nvSpPr>
        <p:spPr/>
        <p:txBody>
          <a:bodyPr>
            <a:noAutofit/>
          </a:bodyPr>
          <a:lstStyle/>
          <a:p>
            <a:pPr algn="just" rtl="1">
              <a:lnSpc>
                <a:spcPct val="130000"/>
              </a:lnSpc>
              <a:buBlip>
                <a:blip r:embed="rId2"/>
              </a:buBlip>
            </a:pPr>
            <a:r>
              <a:rPr lang="ar-SA" sz="3700" b="1" dirty="0" smtClean="0">
                <a:latin typeface="Simplified Arabic" pitchFamily="18" charset="-78"/>
                <a:cs typeface="Simplified Arabic" pitchFamily="18" charset="-78"/>
              </a:rPr>
              <a:t>تعمل ضمن نطاق أو مجال للأعمال الدولية يرتكز علي أنشطة وعمليات الشركات الكونية أو المتعددة الجنسيات أو الشركات الدولية. أي أن مصطلح الإدارة الدوليـــــــة يشير مباشــــــرة إلي منظمــــــات الأعمــــــــــال والشركات الدولية التي تستهدف الربح</a:t>
            </a:r>
            <a:r>
              <a:rPr lang="ar-EG" sz="3700" b="1" dirty="0" smtClean="0">
                <a:latin typeface="Simplified Arabic" pitchFamily="18" charset="-78"/>
                <a:cs typeface="Simplified Arabic" pitchFamily="18" charset="-78"/>
              </a:rPr>
              <a:t> وتعمل خارج حدود الوطن، أو عامة دولية وغير هادفة للربح .</a:t>
            </a:r>
            <a:endParaRPr lang="en-US" sz="3700" b="1" dirty="0" smtClean="0">
              <a:latin typeface="Simplified Arabic" pitchFamily="18" charset="-78"/>
              <a:cs typeface="Simplified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EG" sz="4800" b="1" dirty="0" smtClean="0">
                <a:solidFill>
                  <a:srgbClr val="002060"/>
                </a:solidFill>
                <a:effectLst>
                  <a:outerShdw blurRad="38100" dist="25400" dir="5400000" algn="tl" rotWithShape="0">
                    <a:srgbClr val="000000">
                      <a:alpha val="43000"/>
                    </a:srgbClr>
                  </a:outerShdw>
                </a:effectLst>
                <a:cs typeface="PT Bold Heading" pitchFamily="2" charset="-78"/>
              </a:rPr>
              <a:t>الأعمال الدولية</a:t>
            </a:r>
            <a:endParaRPr lang="en-US" sz="4800" b="1" dirty="0" smtClean="0">
              <a:solidFill>
                <a:srgbClr val="002060"/>
              </a:solidFill>
              <a:effectLst>
                <a:outerShdw blurRad="38100" dist="25400" dir="5400000" algn="tl" rotWithShape="0">
                  <a:srgbClr val="000000">
                    <a:alpha val="43000"/>
                  </a:srgbClr>
                </a:outerShdw>
              </a:effectLst>
              <a:cs typeface="PT Bold Heading" pitchFamily="2" charset="-78"/>
            </a:endParaRPr>
          </a:p>
        </p:txBody>
      </p:sp>
      <p:sp>
        <p:nvSpPr>
          <p:cNvPr id="3" name="Content Placeholder 2"/>
          <p:cNvSpPr>
            <a:spLocks noGrp="1"/>
          </p:cNvSpPr>
          <p:nvPr>
            <p:ph idx="1"/>
          </p:nvPr>
        </p:nvSpPr>
        <p:spPr/>
        <p:txBody>
          <a:bodyPr/>
          <a:lstStyle/>
          <a:p>
            <a:pPr algn="just" rtl="1">
              <a:lnSpc>
                <a:spcPct val="130000"/>
              </a:lnSpc>
              <a:buBlip>
                <a:blip r:embed="rId2"/>
              </a:buBlip>
            </a:pPr>
            <a:r>
              <a:rPr lang="ar-SA" sz="3700" b="1" dirty="0" smtClean="0">
                <a:latin typeface="Simplified Arabic" pitchFamily="18" charset="-78"/>
                <a:cs typeface="Simplified Arabic" pitchFamily="18" charset="-78"/>
              </a:rPr>
              <a:t>معاملات وإجراءات الأعمال الخاصة والحكومية التي تتم بين منظمات وشركات أعمال تستهدف الربح، أو مؤسسات عامـــــة وأجهزة حكوميــــــة لا تستهدف الربح بالضرورة بين بلدين أو أكثر. </a:t>
            </a:r>
            <a:endParaRPr lang="en-US" sz="3700" b="1" dirty="0" smtClean="0">
              <a:latin typeface="Simplified Arabic" pitchFamily="18" charset="-78"/>
              <a:cs typeface="Simplified Arabic" pitchFamily="18" charset="-78"/>
            </a:endParaRPr>
          </a:p>
          <a:p>
            <a:pPr algn="r" rtl="1"/>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4800" b="1" dirty="0" smtClean="0">
                <a:solidFill>
                  <a:srgbClr val="002060"/>
                </a:solidFill>
                <a:effectLst>
                  <a:outerShdw blurRad="38100" dist="25400" dir="5400000" algn="tl" rotWithShape="0">
                    <a:srgbClr val="000000">
                      <a:alpha val="43000"/>
                    </a:srgbClr>
                  </a:outerShdw>
                </a:effectLst>
                <a:cs typeface="PT Bold Heading" pitchFamily="2" charset="-78"/>
              </a:rPr>
              <a:t>الإدارة الدولية وإدارة الأعمال</a:t>
            </a:r>
            <a:endParaRPr lang="en-US" sz="4800" b="1" dirty="0" smtClean="0">
              <a:solidFill>
                <a:srgbClr val="002060"/>
              </a:solidFill>
              <a:effectLst>
                <a:outerShdw blurRad="38100" dist="25400" dir="5400000" algn="tl" rotWithShape="0">
                  <a:srgbClr val="000000">
                    <a:alpha val="43000"/>
                  </a:srgbClr>
                </a:outerShdw>
              </a:effectLst>
              <a:cs typeface="PT Bold Heading" pitchFamily="2" charset="-78"/>
            </a:endParaRPr>
          </a:p>
        </p:txBody>
      </p:sp>
      <p:sp>
        <p:nvSpPr>
          <p:cNvPr id="3" name="Content Placeholder 2"/>
          <p:cNvSpPr>
            <a:spLocks noGrp="1"/>
          </p:cNvSpPr>
          <p:nvPr>
            <p:ph idx="1"/>
          </p:nvPr>
        </p:nvSpPr>
        <p:spPr/>
        <p:txBody>
          <a:bodyPr>
            <a:normAutofit fontScale="85000" lnSpcReduction="20000"/>
          </a:bodyPr>
          <a:lstStyle/>
          <a:p>
            <a:pPr algn="just" rtl="1">
              <a:lnSpc>
                <a:spcPct val="130000"/>
              </a:lnSpc>
              <a:buBlip>
                <a:blip r:embed="rId2"/>
              </a:buBlip>
            </a:pPr>
            <a:r>
              <a:rPr lang="ar-SA" sz="3700" b="1" dirty="0" smtClean="0">
                <a:latin typeface="Simplified Arabic" pitchFamily="18" charset="-78"/>
                <a:cs typeface="Simplified Arabic" pitchFamily="18" charset="-78"/>
              </a:rPr>
              <a:t>الادارة الدولية لا تختلف عن ادارة الاعمال الا في بيئتها ، ومتغيرات وتحديات الاعمال الدولية التي تفرض وظـــــائف جديـــدة وادوار ومهـــام بمضمون وبعد جديــد للإدارة. وفي كل الأحـــوال، تبقي الإدارة الدوليــــــة جــــــزء من علــــــم إدارة الأعمال، وتخصص حديث مهم من تخصصاته العديدة التي تشترك بخيط منهجي واحد ومتماسك ممثلا بمبادئ وقواعد علم إدارة الأعمال وبالافتراضات العامة المقبولة كأسس لنظرية الإدارة والتنظيم. </a:t>
            </a:r>
            <a:endParaRPr lang="en-US" sz="3700" b="1" dirty="0" smtClean="0">
              <a:latin typeface="Simplified Arabic" pitchFamily="18" charset="-78"/>
              <a:cs typeface="Simplified Arabic" pitchFamily="18" charset="-78"/>
            </a:endParaRPr>
          </a:p>
          <a:p>
            <a:pPr algn="r" rtl="1"/>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1">
      <a:dk1>
        <a:sysClr val="windowText" lastClr="000000"/>
      </a:dk1>
      <a:lt1>
        <a:sysClr val="window" lastClr="FFFFFF"/>
      </a:lt1>
      <a:dk2>
        <a:srgbClr val="04617B"/>
      </a:dk2>
      <a:lt2>
        <a:srgbClr val="DBF5F9"/>
      </a:lt2>
      <a:accent1>
        <a:srgbClr val="5DF0F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TotalTime>
  <Words>523</Words>
  <Application>Microsoft Office PowerPoint</Application>
  <PresentationFormat>On-screen Show (4:3)</PresentationFormat>
  <Paragraphs>45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الفصل الثانى</vt:lpstr>
      <vt:lpstr>   مفهوم العمل الدولي </vt:lpstr>
      <vt:lpstr>مفهوم إدارة الأعمال الدولية </vt:lpstr>
      <vt:lpstr>مفهوم إدارة الأعمال الدولية</vt:lpstr>
      <vt:lpstr>خصائص إدارة الأعمال الدولية </vt:lpstr>
      <vt:lpstr>خصائص إدارة الأعمال الدولية </vt:lpstr>
      <vt:lpstr>الإدارة الدولية والأعمال الدولية </vt:lpstr>
      <vt:lpstr>الأعمال الدولية</vt:lpstr>
      <vt:lpstr>الإدارة الدولية وإدارة الأعمال</vt:lpstr>
      <vt:lpstr>الإدارة الدولية وإدارة الأعمال الدولية</vt:lpstr>
      <vt:lpstr>أهداف إدارة الأعمال الدولية  </vt:lpstr>
      <vt:lpstr>العوامل المؤثرة في ظهور وتطور إدارة الأعمال الدولية </vt:lpstr>
      <vt:lpstr>العوامل المؤثرة في ظهور وتطور إدارة الأعمال الدولية </vt:lpstr>
      <vt:lpstr>أسئلة على الفصل الثانى</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الثانى</dc:title>
  <dc:creator>DR ABD EL AZIZ</dc:creator>
  <cp:lastModifiedBy>DR ABD EL AZIZ</cp:lastModifiedBy>
  <cp:revision>10</cp:revision>
  <dcterms:created xsi:type="dcterms:W3CDTF">2016-03-06T16:17:29Z</dcterms:created>
  <dcterms:modified xsi:type="dcterms:W3CDTF">2016-03-06T21:36:08Z</dcterms:modified>
</cp:coreProperties>
</file>