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27"/>
  </p:notesMasterIdLst>
  <p:handoutMasterIdLst>
    <p:handoutMasterId r:id="rId28"/>
  </p:handoutMasterIdLst>
  <p:sldIdLst>
    <p:sldId id="256" r:id="rId2"/>
    <p:sldId id="347" r:id="rId3"/>
    <p:sldId id="348" r:id="rId4"/>
    <p:sldId id="339" r:id="rId5"/>
    <p:sldId id="346" r:id="rId6"/>
    <p:sldId id="349" r:id="rId7"/>
    <p:sldId id="350" r:id="rId8"/>
    <p:sldId id="351" r:id="rId9"/>
    <p:sldId id="356" r:id="rId10"/>
    <p:sldId id="353" r:id="rId11"/>
    <p:sldId id="352" r:id="rId12"/>
    <p:sldId id="354" r:id="rId13"/>
    <p:sldId id="355" r:id="rId14"/>
    <p:sldId id="357" r:id="rId15"/>
    <p:sldId id="358" r:id="rId16"/>
    <p:sldId id="361" r:id="rId17"/>
    <p:sldId id="362" r:id="rId18"/>
    <p:sldId id="363" r:id="rId19"/>
    <p:sldId id="360" r:id="rId20"/>
    <p:sldId id="359" r:id="rId21"/>
    <p:sldId id="364" r:id="rId22"/>
    <p:sldId id="365" r:id="rId23"/>
    <p:sldId id="366" r:id="rId24"/>
    <p:sldId id="367" r:id="rId25"/>
    <p:sldId id="284" r:id="rId2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FF0000"/>
    <a:srgbClr val="C0C0C0"/>
    <a:srgbClr val="0000FF"/>
    <a:srgbClr val="0099CC"/>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6" autoAdjust="0"/>
    <p:restoredTop sz="64632" autoAdjust="0"/>
  </p:normalViewPr>
  <p:slideViewPr>
    <p:cSldViewPr>
      <p:cViewPr varScale="1">
        <p:scale>
          <a:sx n="71" d="100"/>
          <a:sy n="71" d="100"/>
        </p:scale>
        <p:origin x="12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33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152579" name="Rectangle 3"/>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152580" name="Rectangle 4"/>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152581" name="Rectangle 5"/>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fld id="{1652E455-E2F2-4FFC-AC4E-3DD77C080E77}" type="slidenum">
              <a:rPr lang="ar-SA"/>
              <a:pPr>
                <a:defRPr/>
              </a:pPr>
              <a:t>‹#›</a:t>
            </a:fld>
            <a:endParaRPr lang="en-US"/>
          </a:p>
        </p:txBody>
      </p:sp>
    </p:spTree>
    <p:extLst>
      <p:ext uri="{BB962C8B-B14F-4D97-AF65-F5344CB8AC3E}">
        <p14:creationId xmlns:p14="http://schemas.microsoft.com/office/powerpoint/2010/main" val="3944516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fld id="{7FCEECFD-49CE-4BE6-A107-C87851884864}" type="slidenum">
              <a:rPr lang="ar-SA"/>
              <a:pPr>
                <a:defRPr/>
              </a:pPr>
              <a:t>‹#›</a:t>
            </a:fld>
            <a:endParaRPr lang="en-US"/>
          </a:p>
        </p:txBody>
      </p:sp>
    </p:spTree>
    <p:extLst>
      <p:ext uri="{BB962C8B-B14F-4D97-AF65-F5344CB8AC3E}">
        <p14:creationId xmlns:p14="http://schemas.microsoft.com/office/powerpoint/2010/main" val="2233923320"/>
      </p:ext>
    </p:extLst>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4038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5411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stress oriented HIC (SOHIC)</a:t>
            </a:r>
            <a:endParaRPr lang="en-US" dirty="0"/>
          </a:p>
        </p:txBody>
      </p:sp>
    </p:spTree>
    <p:extLst>
      <p:ext uri="{BB962C8B-B14F-4D97-AF65-F5344CB8AC3E}">
        <p14:creationId xmlns:p14="http://schemas.microsoft.com/office/powerpoint/2010/main" val="47527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6299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0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149507"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mj-lt"/>
                <a:cs typeface="+mn-cs"/>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lIns="91440" tIns="45720" rIns="91440" bIns="45720" anchor="b"/>
          <a:lstStyle>
            <a:lvl1pPr>
              <a:defRPr sz="1200" b="0" i="0">
                <a:solidFill>
                  <a:schemeClr val="tx1"/>
                </a:solidFill>
                <a:latin typeface="+mj-lt"/>
                <a:cs typeface="+mn-cs"/>
              </a:defRPr>
            </a:lvl1pPr>
          </a:lstStyle>
          <a:p>
            <a:pPr>
              <a:defRPr/>
            </a:pPr>
            <a:r>
              <a:rPr lang="en-US" altLang="en-US"/>
              <a:t>55</a:t>
            </a:r>
          </a:p>
        </p:txBody>
      </p:sp>
      <p:sp>
        <p:nvSpPr>
          <p:cNvPr id="8" name="Rectangle 6"/>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j-lt"/>
                <a:cs typeface="+mn-cs"/>
              </a:defRPr>
            </a:lvl1pPr>
          </a:lstStyle>
          <a:p>
            <a:pPr>
              <a:defRPr/>
            </a:pPr>
            <a:fld id="{834E3F69-F7E0-4C08-8F83-476FD441A9AC}" type="slidenum">
              <a:rPr lang="ar-SA" altLang="en-US"/>
              <a:pPr>
                <a:defRPr/>
              </a:pPr>
              <a:t>‹#›</a:t>
            </a:fld>
            <a:endParaRPr lang="en-US" altLang="en-US"/>
          </a:p>
        </p:txBody>
      </p:sp>
    </p:spTree>
    <p:extLst>
      <p:ext uri="{BB962C8B-B14F-4D97-AF65-F5344CB8AC3E}">
        <p14:creationId xmlns:p14="http://schemas.microsoft.com/office/powerpoint/2010/main" val="277327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11880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222013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159561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47234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203533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13509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23361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253025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363107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35836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55</a:t>
            </a:r>
          </a:p>
        </p:txBody>
      </p:sp>
    </p:spTree>
    <p:extLst>
      <p:ext uri="{BB962C8B-B14F-4D97-AF65-F5344CB8AC3E}">
        <p14:creationId xmlns:p14="http://schemas.microsoft.com/office/powerpoint/2010/main" val="130513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5" name="Rectangle 5"/>
          <p:cNvSpPr>
            <a:spLocks noGrp="1" noChangeArrowheads="1"/>
          </p:cNvSpPr>
          <p:nvPr>
            <p:ph type="ftr" sz="quarter" idx="3"/>
          </p:nvPr>
        </p:nvSpPr>
        <p:spPr bwMode="auto">
          <a:xfrm>
            <a:off x="468313" y="6248400"/>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defRPr sz="1600" b="1" i="1">
                <a:solidFill>
                  <a:srgbClr val="FF0000"/>
                </a:solidFill>
              </a:defRPr>
            </a:lvl1pPr>
          </a:lstStyle>
          <a:p>
            <a:pPr>
              <a:defRPr/>
            </a:pPr>
            <a:r>
              <a:rPr lang="en-US" altLang="en-US"/>
              <a:t>55</a:t>
            </a:r>
          </a:p>
        </p:txBody>
      </p:sp>
      <p:sp>
        <p:nvSpPr>
          <p:cNvPr id="1029"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1"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4200" kern="1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12775" y="1228419"/>
            <a:ext cx="7920038" cy="12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344488" indent="-325438"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671513" indent="-350838"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023938" indent="-315913"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1341438" indent="-339725"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1798638"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255838"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2713038"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170238"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buFont typeface="Wingdings" panose="05000000000000000000" pitchFamily="2" charset="2"/>
              <a:buNone/>
            </a:pPr>
            <a:r>
              <a:rPr lang="en-US" altLang="en-US" sz="3600" b="1" dirty="0">
                <a:solidFill>
                  <a:srgbClr val="C00000"/>
                </a:solidFill>
                <a:latin typeface="Monotype Corsiva" panose="03010101010201010101" pitchFamily="66" charset="0"/>
              </a:rPr>
              <a:t>Introduction to </a:t>
            </a:r>
            <a:r>
              <a:rPr lang="en-US" altLang="en-US" sz="3600" b="1" dirty="0" smtClean="0">
                <a:solidFill>
                  <a:srgbClr val="C00000"/>
                </a:solidFill>
                <a:latin typeface="Monotype Corsiva" panose="03010101010201010101" pitchFamily="66" charset="0"/>
              </a:rPr>
              <a:t>Fitness-For-Service </a:t>
            </a:r>
            <a:r>
              <a:rPr lang="en-US" altLang="en-US" sz="3600" b="1" dirty="0">
                <a:solidFill>
                  <a:srgbClr val="C00000"/>
                </a:solidFill>
                <a:latin typeface="Monotype Corsiva" panose="03010101010201010101" pitchFamily="66" charset="0"/>
              </a:rPr>
              <a:t>(FFS) </a:t>
            </a:r>
          </a:p>
          <a:p>
            <a:pPr algn="ctr" rtl="0" eaLnBrk="1" hangingPunct="1">
              <a:buFont typeface="Wingdings" panose="05000000000000000000" pitchFamily="2" charset="2"/>
              <a:buNone/>
            </a:pPr>
            <a:r>
              <a:rPr lang="en-US" altLang="en-US" sz="3600" b="1" dirty="0" smtClean="0">
                <a:solidFill>
                  <a:srgbClr val="C00000"/>
                </a:solidFill>
                <a:latin typeface="Monotype Corsiva" panose="03010101010201010101" pitchFamily="66" charset="0"/>
              </a:rPr>
              <a:t>API </a:t>
            </a:r>
            <a:r>
              <a:rPr lang="en-US" altLang="en-US" sz="3600" b="1" dirty="0">
                <a:solidFill>
                  <a:srgbClr val="C00000"/>
                </a:solidFill>
                <a:latin typeface="Monotype Corsiva" panose="03010101010201010101" pitchFamily="66" charset="0"/>
              </a:rPr>
              <a:t>579-1 / ASME </a:t>
            </a:r>
            <a:r>
              <a:rPr lang="en-US" altLang="en-US" sz="3600" b="1" dirty="0" smtClean="0">
                <a:solidFill>
                  <a:srgbClr val="C00000"/>
                </a:solidFill>
                <a:latin typeface="Monotype Corsiva" panose="03010101010201010101" pitchFamily="66" charset="0"/>
              </a:rPr>
              <a:t>FFS-1 2007</a:t>
            </a:r>
            <a:endParaRPr lang="en-US" altLang="en-US" sz="3600" b="1" dirty="0">
              <a:solidFill>
                <a:srgbClr val="C00000"/>
              </a:solidFill>
              <a:latin typeface="Monotype Corsiva" panose="03010101010201010101" pitchFamily="66" charset="0"/>
            </a:endParaRPr>
          </a:p>
        </p:txBody>
      </p:sp>
      <p:sp>
        <p:nvSpPr>
          <p:cNvPr id="2057" name="Rectangle 9"/>
          <p:cNvSpPr>
            <a:spLocks noChangeArrowheads="1"/>
          </p:cNvSpPr>
          <p:nvPr/>
        </p:nvSpPr>
        <p:spPr bwMode="auto">
          <a:xfrm>
            <a:off x="5820345" y="6301060"/>
            <a:ext cx="34321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rtl="1" eaLnBrk="1" hangingPunct="1"/>
            <a:r>
              <a:rPr lang="en-US" altLang="en-US" sz="2400" dirty="0">
                <a:solidFill>
                  <a:srgbClr val="0000FF"/>
                </a:solidFill>
              </a:rPr>
              <a:t>Eng. </a:t>
            </a:r>
            <a:r>
              <a:rPr lang="en-US" altLang="en-US" sz="2400" dirty="0" err="1">
                <a:solidFill>
                  <a:srgbClr val="0000FF"/>
                </a:solidFill>
              </a:rPr>
              <a:t>Ibrahem</a:t>
            </a:r>
            <a:r>
              <a:rPr lang="en-US" altLang="en-US" sz="2400" dirty="0">
                <a:solidFill>
                  <a:srgbClr val="0000FF"/>
                </a:solidFill>
              </a:rPr>
              <a:t> Maher</a:t>
            </a:r>
          </a:p>
        </p:txBody>
      </p:sp>
      <p:pic>
        <p:nvPicPr>
          <p:cNvPr id="8" name="Picture 2" descr="C:\Users\Robot Aaly\Desktop\besm7.gif"/>
          <p:cNvPicPr>
            <a:picLocks noChangeAspect="1" noChangeArrowheads="1"/>
          </p:cNvPicPr>
          <p:nvPr/>
        </p:nvPicPr>
        <p:blipFill>
          <a:blip r:embed="rId3">
            <a:clrChange>
              <a:clrFrom>
                <a:srgbClr val="FFFFFF"/>
              </a:clrFrom>
              <a:clrTo>
                <a:srgbClr val="FFFFFF">
                  <a:alpha val="0"/>
                </a:srgbClr>
              </a:clrTo>
            </a:clrChange>
            <a:duotone>
              <a:srgbClr val="DF8045">
                <a:shade val="45000"/>
                <a:satMod val="135000"/>
              </a:srgbClr>
              <a:prstClr val="white"/>
            </a:duotone>
          </a:blip>
          <a:srcRect/>
          <a:stretch>
            <a:fillRect/>
          </a:stretch>
        </p:blipFill>
        <p:spPr bwMode="auto">
          <a:xfrm>
            <a:off x="3887175" y="116632"/>
            <a:ext cx="1371600" cy="1065789"/>
          </a:xfrm>
          <a:prstGeom prst="rect">
            <a:avLst/>
          </a:prstGeom>
          <a:ln w="228600" cap="sq" cmpd="thickThin">
            <a:noFill/>
            <a:prstDash val="solid"/>
            <a:miter lim="800000"/>
          </a:ln>
          <a:effectLst>
            <a:outerShdw blurRad="50800" dist="38100" dir="5400000" algn="t" rotWithShape="0">
              <a:prstClr val="black">
                <a:alpha val="40000"/>
              </a:prstClr>
            </a:outerShdw>
          </a:effectLst>
        </p:spPr>
      </p:pic>
      <p:pic>
        <p:nvPicPr>
          <p:cNvPr id="2" name="Picture 1"/>
          <p:cNvPicPr>
            <a:picLocks noChangeAspect="1"/>
          </p:cNvPicPr>
          <p:nvPr/>
        </p:nvPicPr>
        <p:blipFill>
          <a:blip r:embed="rId4">
            <a:lum contrast="40000"/>
          </a:blip>
          <a:stretch>
            <a:fillRect/>
          </a:stretch>
        </p:blipFill>
        <p:spPr>
          <a:xfrm>
            <a:off x="721051" y="2493212"/>
            <a:ext cx="4542349" cy="421956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3212976"/>
            <a:ext cx="2304256" cy="30723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1000"/>
                                        <p:tgtEl>
                                          <p:spTgt spid="205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3">
                                            <p:txEl>
                                              <p:pRg st="1" end="1"/>
                                            </p:txEl>
                                          </p:spTgt>
                                        </p:tgtEl>
                                        <p:attrNameLst>
                                          <p:attrName>style.visibility</p:attrName>
                                        </p:attrNameLst>
                                      </p:cBhvr>
                                      <p:to>
                                        <p:strVal val="visible"/>
                                      </p:to>
                                    </p:set>
                                    <p:animEffect transition="in" filter="blinds(horizontal)">
                                      <p:cBhvr>
                                        <p:cTn id="10" dur="1000"/>
                                        <p:tgtEl>
                                          <p:spTgt spid="205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animEffect transition="in" filter="diamond(in)">
                                      <p:cBhvr>
                                        <p:cTn id="13" dur="1000"/>
                                        <p:tgtEl>
                                          <p:spTgt spid="2057"/>
                                        </p:tgtEl>
                                      </p:cBhvr>
                                    </p:animEffect>
                                  </p:childTnLst>
                                </p:cTn>
                              </p:par>
                              <p:par>
                                <p:cTn id="14" presetID="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autoUpdateAnimBg="0" advAuto="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2800" b="1" dirty="0">
                <a:solidFill>
                  <a:srgbClr val="FF0000"/>
                </a:solidFill>
              </a:rPr>
              <a:t>Why use a fitness for service </a:t>
            </a:r>
            <a:r>
              <a:rPr lang="en-US" sz="2800" b="1" dirty="0" smtClean="0">
                <a:solidFill>
                  <a:srgbClr val="FF0000"/>
                </a:solidFill>
              </a:rPr>
              <a:t>assessment? </a:t>
            </a:r>
            <a:endParaRPr lang="en-US" sz="2800" b="1" dirty="0">
              <a:solidFill>
                <a:srgbClr val="FF0000"/>
              </a:solidFill>
            </a:endParaRPr>
          </a:p>
        </p:txBody>
      </p:sp>
      <p:sp>
        <p:nvSpPr>
          <p:cNvPr id="3" name="Content Placeholder 2"/>
          <p:cNvSpPr>
            <a:spLocks noGrp="1"/>
          </p:cNvSpPr>
          <p:nvPr>
            <p:ph idx="1"/>
          </p:nvPr>
        </p:nvSpPr>
        <p:spPr>
          <a:xfrm>
            <a:off x="457200" y="908720"/>
            <a:ext cx="8229600" cy="5222205"/>
          </a:xfrm>
        </p:spPr>
        <p:txBody>
          <a:bodyPr/>
          <a:lstStyle/>
          <a:p>
            <a:pPr algn="just" rtl="0">
              <a:lnSpc>
                <a:spcPct val="150000"/>
              </a:lnSpc>
            </a:pPr>
            <a:r>
              <a:rPr lang="en-US" sz="2000" dirty="0">
                <a:latin typeface="Times New Roman" panose="02020603050405020304" pitchFamily="18" charset="0"/>
                <a:cs typeface="Times New Roman" panose="02020603050405020304" pitchFamily="18" charset="0"/>
              </a:rPr>
              <a:t>Determine if structural components, such as pressure vessels, tanks or piping are safe and fit for continued operation</a:t>
            </a:r>
          </a:p>
          <a:p>
            <a:pPr algn="just" rtl="0">
              <a:lnSpc>
                <a:spcPct val="150000"/>
              </a:lnSpc>
            </a:pPr>
            <a:r>
              <a:rPr lang="en-US" sz="2000" dirty="0">
                <a:latin typeface="Times New Roman" panose="02020603050405020304" pitchFamily="18" charset="0"/>
                <a:cs typeface="Times New Roman" panose="02020603050405020304" pitchFamily="18" charset="0"/>
              </a:rPr>
              <a:t>Assess how reliable your assets will be over a set period of time – for example, until your next planned shutdown</a:t>
            </a:r>
          </a:p>
          <a:p>
            <a:pPr algn="just" rtl="0">
              <a:lnSpc>
                <a:spcPct val="150000"/>
              </a:lnSpc>
            </a:pPr>
            <a:r>
              <a:rPr lang="en-US" sz="2000" dirty="0">
                <a:latin typeface="Times New Roman" panose="02020603050405020304" pitchFamily="18" charset="0"/>
                <a:cs typeface="Times New Roman" panose="02020603050405020304" pitchFamily="18" charset="0"/>
              </a:rPr>
              <a:t>Make informed decisions on whether to run, repair, re-rate, alter or retire your equipment</a:t>
            </a:r>
          </a:p>
          <a:p>
            <a:pPr algn="just" rtl="0">
              <a:lnSpc>
                <a:spcPct val="150000"/>
              </a:lnSpc>
            </a:pPr>
            <a:r>
              <a:rPr lang="en-US" sz="2000" dirty="0">
                <a:latin typeface="Times New Roman" panose="02020603050405020304" pitchFamily="18" charset="0"/>
                <a:cs typeface="Times New Roman" panose="02020603050405020304" pitchFamily="18" charset="0"/>
              </a:rPr>
              <a:t>Assess the remaining life of your equipment to set future inspection intervals and assist with your budgeting for capital </a:t>
            </a:r>
            <a:r>
              <a:rPr lang="en-US" sz="2000" dirty="0" smtClean="0">
                <a:latin typeface="Times New Roman" panose="02020603050405020304" pitchFamily="18" charset="0"/>
                <a:cs typeface="Times New Roman" panose="02020603050405020304" pitchFamily="18" charset="0"/>
              </a:rPr>
              <a:t>cost.</a:t>
            </a:r>
            <a:endParaRPr lang="en-US" sz="2000" dirty="0">
              <a:latin typeface="Times New Roman" panose="02020603050405020304" pitchFamily="18" charset="0"/>
              <a:cs typeface="Times New Roman" panose="02020603050405020304" pitchFamily="18" charset="0"/>
            </a:endParaRPr>
          </a:p>
          <a:p>
            <a:pPr algn="just" rtl="0">
              <a:lnSpc>
                <a:spcPct val="150000"/>
              </a:lnSpc>
            </a:pPr>
            <a:r>
              <a:rPr lang="en-US" sz="2000" dirty="0">
                <a:latin typeface="Times New Roman" panose="02020603050405020304" pitchFamily="18" charset="0"/>
                <a:cs typeface="Times New Roman" panose="02020603050405020304" pitchFamily="18" charset="0"/>
              </a:rPr>
              <a:t>Reduce shutdown time and gain more effective remediation</a:t>
            </a:r>
          </a:p>
          <a:p>
            <a:pPr algn="just" rtl="0">
              <a:lnSpc>
                <a:spcPct val="150000"/>
              </a:lnSpc>
            </a:pPr>
            <a:r>
              <a:rPr lang="en-US" sz="2000" dirty="0">
                <a:latin typeface="Times New Roman" panose="02020603050405020304" pitchFamily="18" charset="0"/>
                <a:cs typeface="Times New Roman" panose="02020603050405020304" pitchFamily="18" charset="0"/>
              </a:rPr>
              <a:t>Gain expert recommendations on any necessary corrective action</a:t>
            </a:r>
          </a:p>
          <a:p>
            <a:pPr algn="just" rtl="0">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5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899"/>
          </a:xfrm>
        </p:spPr>
        <p:txBody>
          <a:bodyPr/>
          <a:lstStyle/>
          <a:p>
            <a:r>
              <a:rPr lang="en-US" sz="2800" b="1" dirty="0">
                <a:solidFill>
                  <a:srgbClr val="FF0000"/>
                </a:solidFill>
              </a:rPr>
              <a:t>Where is FFS Assessment applicable?</a:t>
            </a:r>
          </a:p>
        </p:txBody>
      </p:sp>
      <p:pic>
        <p:nvPicPr>
          <p:cNvPr id="4" name="Content Placeholder 3"/>
          <p:cNvPicPr>
            <a:picLocks noGrp="1" noChangeAspect="1"/>
          </p:cNvPicPr>
          <p:nvPr>
            <p:ph idx="1"/>
          </p:nvPr>
        </p:nvPicPr>
        <p:blipFill>
          <a:blip r:embed="rId2"/>
          <a:stretch>
            <a:fillRect/>
          </a:stretch>
        </p:blipFill>
        <p:spPr>
          <a:xfrm>
            <a:off x="4224286" y="1417637"/>
            <a:ext cx="4561408" cy="4401443"/>
          </a:xfrm>
          <a:prstGeom prst="rect">
            <a:avLst/>
          </a:prstGeom>
        </p:spPr>
      </p:pic>
      <p:pic>
        <p:nvPicPr>
          <p:cNvPr id="6" name="Picture 5"/>
          <p:cNvPicPr>
            <a:picLocks noChangeAspect="1"/>
          </p:cNvPicPr>
          <p:nvPr/>
        </p:nvPicPr>
        <p:blipFill>
          <a:blip r:embed="rId3"/>
          <a:stretch>
            <a:fillRect/>
          </a:stretch>
        </p:blipFill>
        <p:spPr>
          <a:xfrm>
            <a:off x="446784" y="1417637"/>
            <a:ext cx="3549152" cy="4401443"/>
          </a:xfrm>
          <a:prstGeom prst="rect">
            <a:avLst/>
          </a:prstGeom>
        </p:spPr>
      </p:pic>
    </p:spTree>
    <p:extLst>
      <p:ext uri="{BB962C8B-B14F-4D97-AF65-F5344CB8AC3E}">
        <p14:creationId xmlns:p14="http://schemas.microsoft.com/office/powerpoint/2010/main" val="7208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686008"/>
          </a:xfrm>
        </p:spPr>
        <p:txBody>
          <a:bodyPr/>
          <a:lstStyle/>
          <a:p>
            <a:r>
              <a:rPr lang="en-US" sz="2800" b="1" dirty="0">
                <a:solidFill>
                  <a:srgbClr val="FF0000"/>
                </a:solidFill>
              </a:rPr>
              <a:t>When is FFS Assessment needed?</a:t>
            </a:r>
          </a:p>
        </p:txBody>
      </p:sp>
      <p:sp>
        <p:nvSpPr>
          <p:cNvPr id="3" name="Content Placeholder 2"/>
          <p:cNvSpPr>
            <a:spLocks noGrp="1"/>
          </p:cNvSpPr>
          <p:nvPr>
            <p:ph idx="1"/>
          </p:nvPr>
        </p:nvSpPr>
        <p:spPr>
          <a:xfrm>
            <a:off x="457200" y="980728"/>
            <a:ext cx="5553980" cy="720080"/>
          </a:xfrm>
        </p:spPr>
        <p:txBody>
          <a:bodyPr/>
          <a:lstStyle/>
          <a:p>
            <a:pPr algn="just" rtl="0"/>
            <a:r>
              <a:rPr lang="en-US" sz="2000" dirty="0">
                <a:latin typeface="Times New Roman" panose="02020603050405020304" pitchFamily="18" charset="0"/>
                <a:cs typeface="Times New Roman" panose="02020603050405020304" pitchFamily="18" charset="0"/>
              </a:rPr>
              <a:t>Asset lacks original design information or it may have </a:t>
            </a:r>
            <a:r>
              <a:rPr lang="en-US" sz="2000" dirty="0" smtClean="0">
                <a:latin typeface="Times New Roman" panose="02020603050405020304" pitchFamily="18" charset="0"/>
                <a:cs typeface="Times New Roman" panose="02020603050405020304" pitchFamily="18" charset="0"/>
              </a:rPr>
              <a:t>exceeded its </a:t>
            </a:r>
            <a:r>
              <a:rPr lang="en-US" sz="2000" dirty="0">
                <a:latin typeface="Times New Roman" panose="02020603050405020304" pitchFamily="18" charset="0"/>
                <a:cs typeface="Times New Roman" panose="02020603050405020304" pitchFamily="18" charset="0"/>
              </a:rPr>
              <a:t>useful </a:t>
            </a:r>
            <a:r>
              <a:rPr lang="en-US" sz="2000" dirty="0" smtClean="0">
                <a:latin typeface="Times New Roman" panose="02020603050405020304" pitchFamily="18" charset="0"/>
                <a:cs typeface="Times New Roman" panose="02020603050405020304" pitchFamily="18" charset="0"/>
              </a:rPr>
              <a:t>life.</a:t>
            </a:r>
          </a:p>
        </p:txBody>
      </p:sp>
      <p:pic>
        <p:nvPicPr>
          <p:cNvPr id="16" name="Picture 15"/>
          <p:cNvPicPr>
            <a:picLocks noChangeAspect="1"/>
          </p:cNvPicPr>
          <p:nvPr/>
        </p:nvPicPr>
        <p:blipFill>
          <a:blip r:embed="rId2"/>
          <a:stretch>
            <a:fillRect/>
          </a:stretch>
        </p:blipFill>
        <p:spPr>
          <a:xfrm>
            <a:off x="6131858" y="3670309"/>
            <a:ext cx="2962327" cy="2278971"/>
          </a:xfrm>
          <a:prstGeom prst="rect">
            <a:avLst/>
          </a:prstGeom>
        </p:spPr>
      </p:pic>
      <p:pic>
        <p:nvPicPr>
          <p:cNvPr id="17" name="Picture 16"/>
          <p:cNvPicPr>
            <a:picLocks noChangeAspect="1"/>
          </p:cNvPicPr>
          <p:nvPr/>
        </p:nvPicPr>
        <p:blipFill>
          <a:blip r:embed="rId3"/>
          <a:stretch>
            <a:fillRect/>
          </a:stretch>
        </p:blipFill>
        <p:spPr>
          <a:xfrm>
            <a:off x="6084168" y="963821"/>
            <a:ext cx="3014196" cy="1782000"/>
          </a:xfrm>
          <a:prstGeom prst="rect">
            <a:avLst/>
          </a:prstGeom>
        </p:spPr>
      </p:pic>
      <p:pic>
        <p:nvPicPr>
          <p:cNvPr id="18" name="Picture 17"/>
          <p:cNvPicPr>
            <a:picLocks noChangeAspect="1"/>
          </p:cNvPicPr>
          <p:nvPr/>
        </p:nvPicPr>
        <p:blipFill>
          <a:blip r:embed="rId4"/>
          <a:stretch>
            <a:fillRect/>
          </a:stretch>
        </p:blipFill>
        <p:spPr>
          <a:xfrm>
            <a:off x="1027550" y="3645024"/>
            <a:ext cx="4624570" cy="2306861"/>
          </a:xfrm>
          <a:prstGeom prst="rect">
            <a:avLst/>
          </a:prstGeom>
        </p:spPr>
      </p:pic>
      <p:sp>
        <p:nvSpPr>
          <p:cNvPr id="4" name="Rectangle 3"/>
          <p:cNvSpPr/>
          <p:nvPr/>
        </p:nvSpPr>
        <p:spPr>
          <a:xfrm>
            <a:off x="522726" y="1837890"/>
            <a:ext cx="5488454" cy="1015663"/>
          </a:xfrm>
          <a:prstGeom prst="rect">
            <a:avLst/>
          </a:prstGeom>
        </p:spPr>
        <p:txBody>
          <a:bodyPr wrap="square">
            <a:spAutoFit/>
          </a:bodyPr>
          <a:lstStyle/>
          <a:p>
            <a:pPr marL="342900" indent="-342900" algn="just">
              <a:spcBef>
                <a:spcPct val="20000"/>
              </a:spcBef>
              <a:buClr>
                <a:schemeClr val="accent1"/>
              </a:buClr>
              <a:buSzPct val="65000"/>
              <a:buFont typeface="Wingdings" panose="05000000000000000000" pitchFamily="2" charset="2"/>
              <a:buChar char="n"/>
            </a:pPr>
            <a:r>
              <a:rPr lang="en-US" sz="2000" dirty="0"/>
              <a:t>Assets manufactured before 1987, equipment operate at relatively low temperature - exposed to </a:t>
            </a:r>
            <a:r>
              <a:rPr lang="en-US" sz="2000" dirty="0" smtClean="0"/>
              <a:t>self-refrigeration</a:t>
            </a:r>
            <a:endParaRPr lang="en-US" sz="2000" dirty="0"/>
          </a:p>
        </p:txBody>
      </p:sp>
      <p:sp>
        <p:nvSpPr>
          <p:cNvPr id="5" name="Rectangle 4"/>
          <p:cNvSpPr/>
          <p:nvPr/>
        </p:nvSpPr>
        <p:spPr>
          <a:xfrm>
            <a:off x="522726" y="2853553"/>
            <a:ext cx="5488454" cy="707886"/>
          </a:xfrm>
          <a:prstGeom prst="rect">
            <a:avLst/>
          </a:prstGeom>
        </p:spPr>
        <p:txBody>
          <a:bodyPr wrap="square">
            <a:spAutoFit/>
          </a:bodyPr>
          <a:lstStyle/>
          <a:p>
            <a:pPr marL="342900" indent="-342900" algn="just">
              <a:spcBef>
                <a:spcPct val="20000"/>
              </a:spcBef>
              <a:buClr>
                <a:schemeClr val="accent1"/>
              </a:buClr>
              <a:buSzPct val="65000"/>
              <a:buFont typeface="Wingdings" panose="05000000000000000000" pitchFamily="2" charset="2"/>
              <a:buChar char="n"/>
            </a:pPr>
            <a:r>
              <a:rPr lang="en-US" sz="2000" dirty="0"/>
              <a:t>Decommissioned asset that may be used in a different service</a:t>
            </a:r>
          </a:p>
        </p:txBody>
      </p:sp>
    </p:spTree>
    <p:extLst>
      <p:ext uri="{BB962C8B-B14F-4D97-AF65-F5344CB8AC3E}">
        <p14:creationId xmlns:p14="http://schemas.microsoft.com/office/powerpoint/2010/main" val="8674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02915"/>
          </a:xfrm>
        </p:spPr>
        <p:txBody>
          <a:bodyPr/>
          <a:lstStyle/>
          <a:p>
            <a:r>
              <a:rPr lang="en-US" sz="2800" b="1" dirty="0">
                <a:solidFill>
                  <a:srgbClr val="FF0000"/>
                </a:solidFill>
              </a:rPr>
              <a:t>When is FFS Assessment needed?</a:t>
            </a:r>
          </a:p>
        </p:txBody>
      </p:sp>
      <p:sp>
        <p:nvSpPr>
          <p:cNvPr id="3" name="Content Placeholder 2"/>
          <p:cNvSpPr>
            <a:spLocks noGrp="1"/>
          </p:cNvSpPr>
          <p:nvPr>
            <p:ph idx="1"/>
          </p:nvPr>
        </p:nvSpPr>
        <p:spPr>
          <a:xfrm>
            <a:off x="457200" y="836712"/>
            <a:ext cx="5553980" cy="758245"/>
          </a:xfrm>
        </p:spPr>
        <p:txBody>
          <a:bodyPr/>
          <a:lstStyle/>
          <a:p>
            <a:pPr algn="just" rtl="0"/>
            <a:r>
              <a:rPr lang="en-US" sz="2000" dirty="0">
                <a:latin typeface="Times New Roman" panose="02020603050405020304" pitchFamily="18" charset="0"/>
                <a:cs typeface="Times New Roman" panose="02020603050405020304" pitchFamily="18" charset="0"/>
              </a:rPr>
              <a:t>Equipment operating in either high temperature and/or </a:t>
            </a:r>
            <a:r>
              <a:rPr lang="en-US" sz="2000" dirty="0" smtClean="0">
                <a:latin typeface="Times New Roman" panose="02020603050405020304" pitchFamily="18" charset="0"/>
                <a:cs typeface="Times New Roman" panose="02020603050405020304" pitchFamily="18" charset="0"/>
              </a:rPr>
              <a:t>cyclic service</a:t>
            </a:r>
          </a:p>
        </p:txBody>
      </p:sp>
      <p:pic>
        <p:nvPicPr>
          <p:cNvPr id="9" name="Picture 8"/>
          <p:cNvPicPr>
            <a:picLocks noChangeAspect="1"/>
          </p:cNvPicPr>
          <p:nvPr/>
        </p:nvPicPr>
        <p:blipFill rotWithShape="1">
          <a:blip r:embed="rId2"/>
          <a:srcRect t="1" b="37121"/>
          <a:stretch/>
        </p:blipFill>
        <p:spPr>
          <a:xfrm>
            <a:off x="6027276" y="1036904"/>
            <a:ext cx="3099816" cy="1455992"/>
          </a:xfrm>
          <a:prstGeom prst="rect">
            <a:avLst/>
          </a:prstGeom>
        </p:spPr>
      </p:pic>
      <p:pic>
        <p:nvPicPr>
          <p:cNvPr id="13" name="Picture 12"/>
          <p:cNvPicPr>
            <a:picLocks noChangeAspect="1"/>
          </p:cNvPicPr>
          <p:nvPr/>
        </p:nvPicPr>
        <p:blipFill>
          <a:blip r:embed="rId3"/>
          <a:stretch>
            <a:fillRect/>
          </a:stretch>
        </p:blipFill>
        <p:spPr>
          <a:xfrm>
            <a:off x="6012160" y="2564904"/>
            <a:ext cx="3099816" cy="2299088"/>
          </a:xfrm>
          <a:prstGeom prst="rect">
            <a:avLst/>
          </a:prstGeom>
        </p:spPr>
      </p:pic>
      <p:pic>
        <p:nvPicPr>
          <p:cNvPr id="4" name="Picture 3"/>
          <p:cNvPicPr>
            <a:picLocks noChangeAspect="1"/>
          </p:cNvPicPr>
          <p:nvPr/>
        </p:nvPicPr>
        <p:blipFill>
          <a:blip r:embed="rId4"/>
          <a:stretch>
            <a:fillRect/>
          </a:stretch>
        </p:blipFill>
        <p:spPr>
          <a:xfrm>
            <a:off x="338032" y="4941168"/>
            <a:ext cx="2495802" cy="1790284"/>
          </a:xfrm>
          <a:prstGeom prst="rect">
            <a:avLst/>
          </a:prstGeom>
        </p:spPr>
      </p:pic>
      <p:pic>
        <p:nvPicPr>
          <p:cNvPr id="5" name="Picture 4"/>
          <p:cNvPicPr>
            <a:picLocks noChangeAspect="1"/>
          </p:cNvPicPr>
          <p:nvPr/>
        </p:nvPicPr>
        <p:blipFill>
          <a:blip r:embed="rId5"/>
          <a:stretch>
            <a:fillRect/>
          </a:stretch>
        </p:blipFill>
        <p:spPr>
          <a:xfrm>
            <a:off x="2953002" y="4941168"/>
            <a:ext cx="2981138" cy="1795892"/>
          </a:xfrm>
          <a:prstGeom prst="rect">
            <a:avLst/>
          </a:prstGeom>
        </p:spPr>
      </p:pic>
      <p:pic>
        <p:nvPicPr>
          <p:cNvPr id="6" name="Picture 5"/>
          <p:cNvPicPr>
            <a:picLocks noChangeAspect="1"/>
          </p:cNvPicPr>
          <p:nvPr/>
        </p:nvPicPr>
        <p:blipFill>
          <a:blip r:embed="rId6"/>
          <a:stretch>
            <a:fillRect/>
          </a:stretch>
        </p:blipFill>
        <p:spPr>
          <a:xfrm>
            <a:off x="6012160" y="4941168"/>
            <a:ext cx="3099816" cy="1800200"/>
          </a:xfrm>
          <a:prstGeom prst="rect">
            <a:avLst/>
          </a:prstGeom>
        </p:spPr>
      </p:pic>
      <p:sp>
        <p:nvSpPr>
          <p:cNvPr id="7" name="Rectangle 6"/>
          <p:cNvSpPr/>
          <p:nvPr/>
        </p:nvSpPr>
        <p:spPr>
          <a:xfrm>
            <a:off x="457200" y="1745521"/>
            <a:ext cx="5596108" cy="1323439"/>
          </a:xfrm>
          <a:prstGeom prst="rect">
            <a:avLst/>
          </a:prstGeom>
        </p:spPr>
        <p:txBody>
          <a:bodyPr wrap="square">
            <a:spAutoFit/>
          </a:bodyPr>
          <a:lstStyle/>
          <a:p>
            <a:pPr marL="342900" indent="-342900" algn="just">
              <a:spcBef>
                <a:spcPct val="20000"/>
              </a:spcBef>
              <a:buClr>
                <a:schemeClr val="accent1"/>
              </a:buClr>
              <a:buSzPct val="65000"/>
              <a:buFont typeface="Wingdings" panose="05000000000000000000" pitchFamily="2" charset="2"/>
              <a:buChar char="n"/>
            </a:pPr>
            <a:r>
              <a:rPr lang="en-US" sz="2000" dirty="0"/>
              <a:t>Asset that have undergone any event that might have affected its serviceability like: temperature excursions, overloads, different feed/external environment or a fire.</a:t>
            </a:r>
          </a:p>
        </p:txBody>
      </p:sp>
      <p:sp>
        <p:nvSpPr>
          <p:cNvPr id="8" name="Rectangle 7"/>
          <p:cNvSpPr/>
          <p:nvPr/>
        </p:nvSpPr>
        <p:spPr>
          <a:xfrm>
            <a:off x="457200" y="3237944"/>
            <a:ext cx="5553980" cy="1631216"/>
          </a:xfrm>
          <a:prstGeom prst="rect">
            <a:avLst/>
          </a:prstGeom>
        </p:spPr>
        <p:txBody>
          <a:bodyPr wrap="square">
            <a:spAutoFit/>
          </a:bodyPr>
          <a:lstStyle/>
          <a:p>
            <a:pPr marL="342900" indent="-342900" algn="just">
              <a:spcBef>
                <a:spcPct val="20000"/>
              </a:spcBef>
              <a:buClr>
                <a:schemeClr val="accent1"/>
              </a:buClr>
              <a:buSzPct val="65000"/>
              <a:buFont typeface="Wingdings" panose="05000000000000000000" pitchFamily="2" charset="2"/>
              <a:buChar char="n"/>
            </a:pPr>
            <a:r>
              <a:rPr lang="en-US" sz="2000" dirty="0"/>
              <a:t>Inspection findings revealed a condition that may impact the future operation of the asset, such as metal loss, distortion (misalignment, out of roundness, bulges or dents), laminations, cracking or blisters, etc.</a:t>
            </a:r>
          </a:p>
        </p:txBody>
      </p:sp>
    </p:spTree>
    <p:extLst>
      <p:ext uri="{BB962C8B-B14F-4D97-AF65-F5344CB8AC3E}">
        <p14:creationId xmlns:p14="http://schemas.microsoft.com/office/powerpoint/2010/main" val="23740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86891"/>
          </a:xfrm>
        </p:spPr>
        <p:txBody>
          <a:bodyPr/>
          <a:lstStyle/>
          <a:p>
            <a:r>
              <a:rPr lang="en-US" sz="3200" b="1" dirty="0"/>
              <a:t>API/ASME Standard API 579-1 /ASME FFS-1</a:t>
            </a:r>
          </a:p>
        </p:txBody>
      </p:sp>
      <p:sp>
        <p:nvSpPr>
          <p:cNvPr id="3" name="Content Placeholder 2"/>
          <p:cNvSpPr>
            <a:spLocks noGrp="1"/>
          </p:cNvSpPr>
          <p:nvPr>
            <p:ph idx="1"/>
          </p:nvPr>
        </p:nvSpPr>
        <p:spPr>
          <a:xfrm>
            <a:off x="457200" y="908720"/>
            <a:ext cx="8229600" cy="5222205"/>
          </a:xfrm>
        </p:spPr>
        <p:txBody>
          <a:bodyPr/>
          <a:lstStyle/>
          <a:p>
            <a:pPr algn="l" rtl="0">
              <a:lnSpc>
                <a:spcPct val="200000"/>
              </a:lnSpc>
            </a:pPr>
            <a:r>
              <a:rPr lang="en-US" sz="2000" dirty="0">
                <a:latin typeface="Times New Roman" panose="02020603050405020304" pitchFamily="18" charset="0"/>
                <a:cs typeface="Times New Roman" panose="02020603050405020304" pitchFamily="18" charset="0"/>
              </a:rPr>
              <a:t>In June 2007 API and ASME produced a joint update of each society’s version of FITNESS FOR SERVICE.</a:t>
            </a:r>
          </a:p>
          <a:p>
            <a:pPr algn="l" rtl="0">
              <a:lnSpc>
                <a:spcPct val="200000"/>
              </a:lnSpc>
            </a:pPr>
            <a:r>
              <a:rPr lang="en-US" sz="2000" dirty="0">
                <a:latin typeface="Times New Roman" panose="02020603050405020304" pitchFamily="18" charset="0"/>
                <a:cs typeface="Times New Roman" panose="02020603050405020304" pitchFamily="18" charset="0"/>
              </a:rPr>
              <a:t>The new standard is now called API 579-1/ASME FFS-1 2007 Fitness-For-Service.</a:t>
            </a:r>
          </a:p>
          <a:p>
            <a:pPr algn="l" rtl="0">
              <a:lnSpc>
                <a:spcPct val="200000"/>
              </a:lnSpc>
            </a:pPr>
            <a:r>
              <a:rPr lang="en-US" sz="2000" dirty="0">
                <a:latin typeface="Times New Roman" panose="02020603050405020304" pitchFamily="18" charset="0"/>
                <a:cs typeface="Times New Roman" panose="02020603050405020304" pitchFamily="18" charset="0"/>
              </a:rPr>
              <a:t>It has become the de facto international standard for conducting FFS assessments. The main deliverables from FFS assessments are improved plant integrity and reduced maintenance costs.</a:t>
            </a:r>
          </a:p>
        </p:txBody>
      </p:sp>
    </p:spTree>
    <p:extLst>
      <p:ext uri="{BB962C8B-B14F-4D97-AF65-F5344CB8AC3E}">
        <p14:creationId xmlns:p14="http://schemas.microsoft.com/office/powerpoint/2010/main" val="35978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86891"/>
          </a:xfrm>
        </p:spPr>
        <p:txBody>
          <a:bodyPr/>
          <a:lstStyle/>
          <a:p>
            <a:r>
              <a:rPr lang="en-US" sz="3200" b="1" dirty="0"/>
              <a:t>API/ASME Standard API 579-1 /ASME FFS-1</a:t>
            </a:r>
          </a:p>
        </p:txBody>
      </p:sp>
      <p:sp>
        <p:nvSpPr>
          <p:cNvPr id="3" name="Content Placeholder 2"/>
          <p:cNvSpPr>
            <a:spLocks noGrp="1"/>
          </p:cNvSpPr>
          <p:nvPr>
            <p:ph idx="1"/>
          </p:nvPr>
        </p:nvSpPr>
        <p:spPr>
          <a:xfrm>
            <a:off x="457200" y="692696"/>
            <a:ext cx="8229600" cy="5544616"/>
          </a:xfrm>
        </p:spPr>
        <p:txBody>
          <a:bodyPr/>
          <a:lstStyle/>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Assessment or re-rating of components designed and constructed to:</a:t>
            </a:r>
          </a:p>
          <a:p>
            <a:pPr marL="0" indent="282575"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ASME B&amp;PV Codes Section VIII Division 1 &amp; 2</a:t>
            </a:r>
          </a:p>
          <a:p>
            <a:pPr marL="0" indent="282575"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ASME Codes Section I</a:t>
            </a:r>
          </a:p>
          <a:p>
            <a:pPr marL="0" indent="282575"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ASME B31.3 Piping Code</a:t>
            </a:r>
          </a:p>
          <a:p>
            <a:pPr marL="0" indent="282575"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ASME B31.1 Piping Code</a:t>
            </a:r>
          </a:p>
          <a:p>
            <a:pPr marL="0" indent="282575"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API Standards:</a:t>
            </a:r>
          </a:p>
          <a:p>
            <a:pPr marL="0" indent="0"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API 650</a:t>
            </a:r>
          </a:p>
          <a:p>
            <a:pPr marL="0" indent="0"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API </a:t>
            </a:r>
            <a:r>
              <a:rPr lang="en-US" sz="2000" dirty="0" smtClean="0">
                <a:latin typeface="Times New Roman" panose="02020603050405020304" pitchFamily="18" charset="0"/>
                <a:cs typeface="Times New Roman" panose="02020603050405020304" pitchFamily="18" charset="0"/>
              </a:rPr>
              <a:t>620</a:t>
            </a:r>
          </a:p>
          <a:p>
            <a:pPr marL="457200" indent="-228600"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Other recognized codes and standards, including International Standards (review attributes/compare to API &amp; ASME codes)</a:t>
            </a:r>
          </a:p>
          <a:p>
            <a:pPr marL="457200" indent="-228600" algn="l" rtl="0">
              <a:lnSpc>
                <a:spcPct val="15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Methods and procedures intended to supplement API 510, API </a:t>
            </a:r>
            <a:r>
              <a:rPr lang="en-US" sz="2000" dirty="0" smtClean="0">
                <a:latin typeface="Times New Roman" panose="02020603050405020304" pitchFamily="18" charset="0"/>
                <a:cs typeface="Times New Roman" panose="02020603050405020304" pitchFamily="18" charset="0"/>
              </a:rPr>
              <a:t>570, and </a:t>
            </a:r>
            <a:r>
              <a:rPr lang="en-US" sz="2000" dirty="0">
                <a:latin typeface="Times New Roman" panose="02020603050405020304" pitchFamily="18" charset="0"/>
                <a:cs typeface="Times New Roman" panose="02020603050405020304" pitchFamily="18" charset="0"/>
              </a:rPr>
              <a:t>API 653</a:t>
            </a:r>
          </a:p>
        </p:txBody>
      </p:sp>
    </p:spTree>
    <p:extLst>
      <p:ext uri="{BB962C8B-B14F-4D97-AF65-F5344CB8AC3E}">
        <p14:creationId xmlns:p14="http://schemas.microsoft.com/office/powerpoint/2010/main" val="38439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3200" b="1" dirty="0"/>
              <a:t>List of parts</a:t>
            </a:r>
          </a:p>
        </p:txBody>
      </p:sp>
      <p:sp>
        <p:nvSpPr>
          <p:cNvPr id="3" name="Content Placeholder 2"/>
          <p:cNvSpPr>
            <a:spLocks noGrp="1"/>
          </p:cNvSpPr>
          <p:nvPr>
            <p:ph idx="1"/>
          </p:nvPr>
        </p:nvSpPr>
        <p:spPr>
          <a:xfrm>
            <a:off x="457200" y="764704"/>
            <a:ext cx="8229600" cy="5366221"/>
          </a:xfrm>
        </p:spPr>
        <p:txBody>
          <a:bodyPr/>
          <a:lstStyle/>
          <a:p>
            <a:pPr algn="l" rtl="0">
              <a:lnSpc>
                <a:spcPct val="140000"/>
              </a:lnSpc>
              <a:spcBef>
                <a:spcPts val="0"/>
              </a:spcBef>
            </a:pPr>
            <a:r>
              <a:rPr lang="en-US" sz="1800" dirty="0">
                <a:latin typeface="Times New Roman" panose="02020603050405020304" pitchFamily="18" charset="0"/>
                <a:cs typeface="Times New Roman" panose="02020603050405020304" pitchFamily="18" charset="0"/>
              </a:rPr>
              <a:t>Part 1: Introduction</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2: Fitness-For Service Engineering Assessment Procedure</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3: Assessment of Existing Equipment for Brittle Fracture</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4: Assessment of General Metal Loss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5: Assessment of Local Metal loss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6: Assessment of Pitting Corrosion</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7: Assessment of Hydrogen Blisters and Hydrogen Damage HIC &amp; SOHIC</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8: Assessment Of Weld Misalignment and Shell Distortions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9: Assessment of Crack-Like Flaws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10: Assessment of Components Operating in Creep Regime</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11: Assessment of Fire Damage</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12: Assessment of Dent, Gouges, and Dent-Gouge Combinations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Part </a:t>
            </a:r>
            <a:r>
              <a:rPr lang="en-US" sz="1800" dirty="0">
                <a:latin typeface="Times New Roman" panose="02020603050405020304" pitchFamily="18" charset="0"/>
                <a:cs typeface="Times New Roman" panose="02020603050405020304" pitchFamily="18" charset="0"/>
              </a:rPr>
              <a:t>13: Assessment of Laminations</a:t>
            </a:r>
          </a:p>
          <a:p>
            <a:pPr algn="l" rtl="0">
              <a:lnSpc>
                <a:spcPct val="140000"/>
              </a:lnSpc>
              <a:spcBef>
                <a:spcPts val="0"/>
              </a:spcBef>
            </a:pPr>
            <a:r>
              <a:rPr lang="en-US" sz="1800" dirty="0" smtClean="0">
                <a:latin typeface="Times New Roman" panose="02020603050405020304" pitchFamily="18" charset="0"/>
                <a:cs typeface="Times New Roman" panose="02020603050405020304" pitchFamily="18" charset="0"/>
              </a:rPr>
              <a:t>Annexes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9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down)">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down)">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3200" b="1" dirty="0"/>
              <a:t>List of annexes</a:t>
            </a:r>
          </a:p>
        </p:txBody>
      </p:sp>
      <p:sp>
        <p:nvSpPr>
          <p:cNvPr id="3" name="Content Placeholder 2"/>
          <p:cNvSpPr>
            <a:spLocks noGrp="1"/>
          </p:cNvSpPr>
          <p:nvPr>
            <p:ph idx="1"/>
          </p:nvPr>
        </p:nvSpPr>
        <p:spPr>
          <a:xfrm>
            <a:off x="457200" y="908720"/>
            <a:ext cx="8229600" cy="5222205"/>
          </a:xfrm>
        </p:spPr>
        <p:txBody>
          <a:bodyPr/>
          <a:lstStyle/>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A – Thickness, MAWP, and Stress Equations for a FFS </a:t>
            </a:r>
            <a:r>
              <a:rPr lang="en-US" sz="2000" dirty="0" smtClean="0">
                <a:latin typeface="Times New Roman" panose="02020603050405020304" pitchFamily="18" charset="0"/>
                <a:cs typeface="Times New Roman" panose="02020603050405020304" pitchFamily="18" charset="0"/>
              </a:rPr>
              <a:t>Assessment</a:t>
            </a:r>
            <a:endParaRPr lang="en-US" sz="2000" dirty="0">
              <a:latin typeface="Times New Roman" panose="02020603050405020304" pitchFamily="18" charset="0"/>
              <a:cs typeface="Times New Roman" panose="02020603050405020304" pitchFamily="18" charset="0"/>
            </a:endParaRP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B – Stress Analysis Overview for a FFS Assessment</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C – Compendium of Stress Intensity Factor Solutions</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D – Compendium of Reference Stress Solutions</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E – Residual Stresses in a FFS Evaluation</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F – Material Properties for a FFS Assessment</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G – Deterioration and Failure Modes</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H – Validation</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I – Glossary of Terms and Definitions</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J – Currently Not Used</a:t>
            </a:r>
          </a:p>
          <a:p>
            <a:pPr algn="l" rtl="0">
              <a:lnSpc>
                <a:spcPct val="150000"/>
              </a:lnSpc>
              <a:spcBef>
                <a:spcPts val="0"/>
              </a:spcBef>
            </a:pPr>
            <a:r>
              <a:rPr lang="en-US" sz="2000" dirty="0">
                <a:latin typeface="Times New Roman" panose="02020603050405020304" pitchFamily="18" charset="0"/>
                <a:cs typeface="Times New Roman" panose="02020603050405020304" pitchFamily="18" charset="0"/>
              </a:rPr>
              <a:t>Annex K – Crack Opening Areas</a:t>
            </a:r>
          </a:p>
          <a:p>
            <a:pPr algn="l" rtl="0">
              <a:lnSpc>
                <a:spcPct val="150000"/>
              </a:lnSpc>
              <a:spcBef>
                <a:spcPts val="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1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2800" b="1" dirty="0">
                <a:solidFill>
                  <a:srgbClr val="FF0000"/>
                </a:solidFill>
              </a:rPr>
              <a:t>Degradation Mechanism</a:t>
            </a:r>
          </a:p>
        </p:txBody>
      </p:sp>
      <p:pic>
        <p:nvPicPr>
          <p:cNvPr id="4" name="Picture 3"/>
          <p:cNvPicPr>
            <a:picLocks noChangeAspect="1"/>
          </p:cNvPicPr>
          <p:nvPr/>
        </p:nvPicPr>
        <p:blipFill>
          <a:blip r:embed="rId2"/>
          <a:stretch>
            <a:fillRect/>
          </a:stretch>
        </p:blipFill>
        <p:spPr>
          <a:xfrm>
            <a:off x="411399" y="1628800"/>
            <a:ext cx="8321202" cy="3888432"/>
          </a:xfrm>
          <a:prstGeom prst="rect">
            <a:avLst/>
          </a:prstGeom>
        </p:spPr>
      </p:pic>
    </p:spTree>
    <p:extLst>
      <p:ext uri="{BB962C8B-B14F-4D97-AF65-F5344CB8AC3E}">
        <p14:creationId xmlns:p14="http://schemas.microsoft.com/office/powerpoint/2010/main" val="24283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899"/>
          </a:xfrm>
        </p:spPr>
        <p:txBody>
          <a:bodyPr/>
          <a:lstStyle/>
          <a:p>
            <a:r>
              <a:rPr lang="en-US" sz="2800" b="1" dirty="0">
                <a:solidFill>
                  <a:srgbClr val="FF0000"/>
                </a:solidFill>
              </a:rPr>
              <a:t>What happens to in-service equipment?</a:t>
            </a:r>
          </a:p>
        </p:txBody>
      </p:sp>
      <p:sp>
        <p:nvSpPr>
          <p:cNvPr id="3" name="Content Placeholder 2"/>
          <p:cNvSpPr>
            <a:spLocks noGrp="1"/>
          </p:cNvSpPr>
          <p:nvPr>
            <p:ph idx="1"/>
          </p:nvPr>
        </p:nvSpPr>
        <p:spPr>
          <a:xfrm>
            <a:off x="457200" y="908721"/>
            <a:ext cx="8229600" cy="2160240"/>
          </a:xfrm>
        </p:spPr>
        <p:txBody>
          <a:bodyPr/>
          <a:lstStyle/>
          <a:p>
            <a:pPr algn="l" rtl="0">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Time dependent degradation</a:t>
            </a:r>
          </a:p>
          <a:p>
            <a:pPr algn="l" rtl="0">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Upset operating condition (Pressure, Temperature)</a:t>
            </a:r>
          </a:p>
          <a:p>
            <a:pPr algn="l" rtl="0">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Fluid - Material Interaction</a:t>
            </a:r>
          </a:p>
        </p:txBody>
      </p:sp>
      <p:sp>
        <p:nvSpPr>
          <p:cNvPr id="4" name="Title 1"/>
          <p:cNvSpPr txBox="1">
            <a:spLocks/>
          </p:cNvSpPr>
          <p:nvPr/>
        </p:nvSpPr>
        <p:spPr bwMode="auto">
          <a:xfrm>
            <a:off x="446856" y="3229420"/>
            <a:ext cx="8229600" cy="55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200" kern="1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r>
              <a:rPr lang="en-US" sz="2800" b="1" dirty="0">
                <a:solidFill>
                  <a:srgbClr val="FF0000"/>
                </a:solidFill>
              </a:rPr>
              <a:t>What need to be done?</a:t>
            </a:r>
          </a:p>
        </p:txBody>
      </p:sp>
      <p:sp>
        <p:nvSpPr>
          <p:cNvPr id="5" name="Content Placeholder 2"/>
          <p:cNvSpPr txBox="1">
            <a:spLocks/>
          </p:cNvSpPr>
          <p:nvPr/>
        </p:nvSpPr>
        <p:spPr bwMode="auto">
          <a:xfrm>
            <a:off x="457200" y="3788319"/>
            <a:ext cx="8229600" cy="151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pPr>
            <a:r>
              <a:rPr lang="en-US" sz="2400" dirty="0">
                <a:latin typeface="Times New Roman" panose="02020603050405020304" pitchFamily="18" charset="0"/>
                <a:cs typeface="Times New Roman" panose="02020603050405020304" pitchFamily="18" charset="0"/>
              </a:rPr>
              <a:t> Inspection (original fabrication and in-service flaws)</a:t>
            </a:r>
          </a:p>
          <a:p>
            <a:pPr algn="l" rtl="0">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Maintenance (including repairs and replacement)</a:t>
            </a:r>
          </a:p>
        </p:txBody>
      </p:sp>
    </p:spTree>
    <p:extLst>
      <p:ext uri="{BB962C8B-B14F-4D97-AF65-F5344CB8AC3E}">
        <p14:creationId xmlns:p14="http://schemas.microsoft.com/office/powerpoint/2010/main" val="14890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Program Outline</a:t>
            </a:r>
            <a:endParaRPr lang="en-US" b="1" dirty="0"/>
          </a:p>
        </p:txBody>
      </p:sp>
      <p:sp>
        <p:nvSpPr>
          <p:cNvPr id="6" name="Content Placeholder 5"/>
          <p:cNvSpPr>
            <a:spLocks noGrp="1"/>
          </p:cNvSpPr>
          <p:nvPr>
            <p:ph idx="1"/>
          </p:nvPr>
        </p:nvSpPr>
        <p:spPr>
          <a:xfrm>
            <a:off x="457200" y="1124744"/>
            <a:ext cx="8229600" cy="5006181"/>
          </a:xfrm>
        </p:spPr>
        <p:txBody>
          <a:bodyPr/>
          <a:lstStyle/>
          <a:p>
            <a:pPr algn="l" rtl="0">
              <a:lnSpc>
                <a:spcPct val="200000"/>
              </a:lnSpc>
            </a:pPr>
            <a:r>
              <a:rPr lang="en-US" sz="2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DAY 1 - Foundations of Fitness-For-Service Assessment</a:t>
            </a:r>
          </a:p>
          <a:p>
            <a:pPr algn="l" rtl="0">
              <a:lnSpc>
                <a:spcPct val="200000"/>
              </a:lnSpc>
            </a:pPr>
            <a:r>
              <a:rPr lang="en-US" sz="2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DAY 2 - Mechanical Integrity and Fitness for Service</a:t>
            </a:r>
          </a:p>
          <a:p>
            <a:pPr algn="l" rtl="0">
              <a:lnSpc>
                <a:spcPct val="200000"/>
              </a:lnSpc>
            </a:pPr>
            <a:r>
              <a:rPr lang="en-US" sz="2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DAY 3 - Metal Loss - Corrosion and Pitting</a:t>
            </a:r>
          </a:p>
          <a:p>
            <a:pPr algn="l" rtl="0">
              <a:lnSpc>
                <a:spcPct val="200000"/>
              </a:lnSpc>
            </a:pPr>
            <a:r>
              <a:rPr lang="en-US" sz="2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DAY 4 - Blisters and Local Damage</a:t>
            </a:r>
          </a:p>
          <a:p>
            <a:pPr algn="l" rtl="0">
              <a:lnSpc>
                <a:spcPct val="200000"/>
              </a:lnSpc>
            </a:pPr>
            <a:r>
              <a:rPr lang="en-US" sz="2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DAY 5 - Creep, Fire and Mechanical Damage</a:t>
            </a:r>
          </a:p>
        </p:txBody>
      </p:sp>
    </p:spTree>
    <p:extLst>
      <p:ext uri="{BB962C8B-B14F-4D97-AF65-F5344CB8AC3E}">
        <p14:creationId xmlns:p14="http://schemas.microsoft.com/office/powerpoint/2010/main" val="30472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2800" b="1" dirty="0">
                <a:solidFill>
                  <a:srgbClr val="FF0000"/>
                </a:solidFill>
              </a:rPr>
              <a:t>Failure conditions and types of flaws</a:t>
            </a:r>
          </a:p>
        </p:txBody>
      </p:sp>
      <p:sp>
        <p:nvSpPr>
          <p:cNvPr id="3" name="Content Placeholder 2"/>
          <p:cNvSpPr>
            <a:spLocks noGrp="1"/>
          </p:cNvSpPr>
          <p:nvPr>
            <p:ph idx="1"/>
          </p:nvPr>
        </p:nvSpPr>
        <p:spPr>
          <a:xfrm>
            <a:off x="467544" y="908720"/>
            <a:ext cx="8229600" cy="4934173"/>
          </a:xfrm>
        </p:spPr>
        <p:txBody>
          <a:bodyPr/>
          <a:lstStyle/>
          <a:p>
            <a:pPr algn="l" rtl="0">
              <a:lnSpc>
                <a:spcPct val="150000"/>
              </a:lnSpc>
            </a:pPr>
            <a:r>
              <a:rPr lang="en-US" sz="2000" dirty="0">
                <a:latin typeface="Times New Roman" panose="02020603050405020304" pitchFamily="18" charset="0"/>
                <a:cs typeface="Times New Roman" panose="02020603050405020304" pitchFamily="18" charset="0"/>
              </a:rPr>
              <a:t>Brittle fracture</a:t>
            </a:r>
          </a:p>
          <a:p>
            <a:pPr algn="l" rtl="0">
              <a:lnSpc>
                <a:spcPct val="150000"/>
              </a:lnSpc>
            </a:pPr>
            <a:r>
              <a:rPr lang="en-US" sz="2000" dirty="0" smtClean="0">
                <a:latin typeface="Times New Roman" panose="02020603050405020304" pitchFamily="18" charset="0"/>
                <a:cs typeface="Times New Roman" panose="02020603050405020304" pitchFamily="18" charset="0"/>
              </a:rPr>
              <a:t>Fire </a:t>
            </a:r>
            <a:r>
              <a:rPr lang="en-US" sz="2000" dirty="0">
                <a:latin typeface="Times New Roman" panose="02020603050405020304" pitchFamily="18" charset="0"/>
                <a:cs typeface="Times New Roman" panose="02020603050405020304" pitchFamily="18" charset="0"/>
              </a:rPr>
              <a:t>damage</a:t>
            </a:r>
          </a:p>
          <a:p>
            <a:pPr algn="l" rtl="0">
              <a:lnSpc>
                <a:spcPct val="150000"/>
              </a:lnSpc>
            </a:pPr>
            <a:r>
              <a:rPr lang="en-US" sz="2000" dirty="0" smtClean="0">
                <a:latin typeface="Times New Roman" panose="02020603050405020304" pitchFamily="18" charset="0"/>
                <a:cs typeface="Times New Roman" panose="02020603050405020304" pitchFamily="18" charset="0"/>
              </a:rPr>
              <a:t>Metal </a:t>
            </a:r>
            <a:r>
              <a:rPr lang="en-US" sz="2000" dirty="0">
                <a:latin typeface="Times New Roman" panose="02020603050405020304" pitchFamily="18" charset="0"/>
                <a:cs typeface="Times New Roman" panose="02020603050405020304" pitchFamily="18" charset="0"/>
              </a:rPr>
              <a:t>loss due to corrosion </a:t>
            </a:r>
            <a:r>
              <a:rPr lang="en-US" sz="2000" dirty="0" smtClean="0">
                <a:latin typeface="Times New Roman" panose="02020603050405020304" pitchFamily="18" charset="0"/>
                <a:cs typeface="Times New Roman" panose="02020603050405020304" pitchFamily="18" charset="0"/>
              </a:rPr>
              <a:t>/erosion </a:t>
            </a:r>
            <a:r>
              <a:rPr lang="en-US" sz="2000" dirty="0">
                <a:latin typeface="Times New Roman" panose="02020603050405020304" pitchFamily="18" charset="0"/>
                <a:cs typeface="Times New Roman" panose="02020603050405020304" pitchFamily="18" charset="0"/>
              </a:rPr>
              <a:t>(general, local, and pitting)</a:t>
            </a:r>
          </a:p>
          <a:p>
            <a:pPr algn="l" rtl="0">
              <a:lnSpc>
                <a:spcPct val="150000"/>
              </a:lnSpc>
            </a:pPr>
            <a:r>
              <a:rPr lang="en-US" sz="2000" dirty="0" smtClean="0">
                <a:latin typeface="Times New Roman" panose="02020603050405020304" pitchFamily="18" charset="0"/>
                <a:cs typeface="Times New Roman" panose="02020603050405020304" pitchFamily="18" charset="0"/>
              </a:rPr>
              <a:t>Hydrogen Induced Cracking </a:t>
            </a:r>
            <a:r>
              <a:rPr lang="en-US" sz="2000" dirty="0">
                <a:latin typeface="Times New Roman" panose="02020603050405020304" pitchFamily="18" charset="0"/>
                <a:cs typeface="Times New Roman" panose="02020603050405020304" pitchFamily="18" charset="0"/>
              </a:rPr>
              <a:t>damage (blisters, HIC, SOHIC)</a:t>
            </a:r>
          </a:p>
          <a:p>
            <a:pPr algn="l" rtl="0">
              <a:lnSpc>
                <a:spcPct val="150000"/>
              </a:lnSpc>
            </a:pPr>
            <a:r>
              <a:rPr lang="en-US" sz="2000" dirty="0" smtClean="0">
                <a:latin typeface="Times New Roman" panose="02020603050405020304" pitchFamily="18" charset="0"/>
                <a:cs typeface="Times New Roman" panose="02020603050405020304" pitchFamily="18" charset="0"/>
              </a:rPr>
              <a:t>Geometrical </a:t>
            </a:r>
            <a:r>
              <a:rPr lang="en-US" sz="2000" dirty="0">
                <a:latin typeface="Times New Roman" panose="02020603050405020304" pitchFamily="18" charset="0"/>
                <a:cs typeface="Times New Roman" panose="02020603050405020304" pitchFamily="18" charset="0"/>
              </a:rPr>
              <a:t>irregularities (</a:t>
            </a:r>
            <a:r>
              <a:rPr lang="en-US" sz="2000" dirty="0" smtClean="0">
                <a:latin typeface="Times New Roman" panose="02020603050405020304" pitchFamily="18" charset="0"/>
                <a:cs typeface="Times New Roman" panose="02020603050405020304" pitchFamily="18" charset="0"/>
              </a:rPr>
              <a:t>weld misalignment </a:t>
            </a:r>
            <a:r>
              <a:rPr lang="en-US" sz="2000" dirty="0">
                <a:latin typeface="Times New Roman" panose="02020603050405020304" pitchFamily="18" charset="0"/>
                <a:cs typeface="Times New Roman" panose="02020603050405020304" pitchFamily="18" charset="0"/>
              </a:rPr>
              <a:t>and distortion)</a:t>
            </a:r>
          </a:p>
          <a:p>
            <a:pPr algn="l" rtl="0">
              <a:lnSpc>
                <a:spcPct val="150000"/>
              </a:lnSpc>
            </a:pPr>
            <a:r>
              <a:rPr lang="en-US" sz="2000" dirty="0">
                <a:latin typeface="Times New Roman" panose="02020603050405020304" pitchFamily="18" charset="0"/>
                <a:cs typeface="Times New Roman" panose="02020603050405020304" pitchFamily="18" charset="0"/>
              </a:rPr>
              <a:t>Crack-like flaws (</a:t>
            </a:r>
            <a:r>
              <a:rPr lang="en-US" sz="2000" dirty="0" smtClean="0">
                <a:latin typeface="Times New Roman" panose="02020603050405020304" pitchFamily="18" charset="0"/>
                <a:cs typeface="Times New Roman" panose="02020603050405020304" pitchFamily="18" charset="0"/>
              </a:rPr>
              <a:t>Amine, Ammonia, </a:t>
            </a:r>
            <a:r>
              <a:rPr lang="en-US" sz="2000" dirty="0">
                <a:latin typeface="Times New Roman" panose="02020603050405020304" pitchFamily="18" charset="0"/>
                <a:cs typeface="Times New Roman" panose="02020603050405020304" pitchFamily="18" charset="0"/>
              </a:rPr>
              <a:t>Carbonate </a:t>
            </a:r>
            <a:r>
              <a:rPr lang="en-US" sz="2000" dirty="0" smtClean="0">
                <a:latin typeface="Times New Roman" panose="02020603050405020304" pitchFamily="18" charset="0"/>
                <a:cs typeface="Times New Roman" panose="02020603050405020304" pitchFamily="18" charset="0"/>
              </a:rPr>
              <a:t>cracking, …)</a:t>
            </a: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smtClean="0">
                <a:latin typeface="Times New Roman" panose="02020603050405020304" pitchFamily="18" charset="0"/>
                <a:cs typeface="Times New Roman" panose="02020603050405020304" pitchFamily="18" charset="0"/>
              </a:rPr>
              <a:t>Creep</a:t>
            </a:r>
            <a:endParaRPr lang="en-US" sz="2000" dirty="0">
              <a:latin typeface="Times New Roman" panose="02020603050405020304" pitchFamily="18" charset="0"/>
              <a:cs typeface="Times New Roman" panose="02020603050405020304" pitchFamily="18" charset="0"/>
            </a:endParaRPr>
          </a:p>
          <a:p>
            <a:pPr algn="l" rtl="0">
              <a:lnSpc>
                <a:spcPct val="150000"/>
              </a:lnSpc>
            </a:pPr>
            <a:r>
              <a:rPr lang="en-US" sz="2000" dirty="0" smtClean="0">
                <a:latin typeface="Times New Roman" panose="02020603050405020304" pitchFamily="18" charset="0"/>
                <a:cs typeface="Times New Roman" panose="02020603050405020304" pitchFamily="18" charset="0"/>
              </a:rPr>
              <a:t>Dent </a:t>
            </a:r>
            <a:r>
              <a:rPr lang="en-US" sz="2000" dirty="0">
                <a:latin typeface="Times New Roman" panose="02020603050405020304" pitchFamily="18" charset="0"/>
                <a:cs typeface="Times New Roman" panose="02020603050405020304" pitchFamily="18" charset="0"/>
              </a:rPr>
              <a:t>and gouges</a:t>
            </a:r>
          </a:p>
          <a:p>
            <a:pPr algn="l" rtl="0">
              <a:lnSpc>
                <a:spcPct val="150000"/>
              </a:lnSpc>
            </a:pPr>
            <a:r>
              <a:rPr lang="en-US" sz="2000" dirty="0" smtClean="0">
                <a:latin typeface="Times New Roman" panose="02020603050405020304" pitchFamily="18" charset="0"/>
                <a:cs typeface="Times New Roman" panose="02020603050405020304" pitchFamily="18" charset="0"/>
              </a:rPr>
              <a:t>Laminations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8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3200" b="1" dirty="0"/>
              <a:t>Levels of Assessment</a:t>
            </a:r>
          </a:p>
        </p:txBody>
      </p:sp>
      <p:sp>
        <p:nvSpPr>
          <p:cNvPr id="3" name="Content Placeholder 2"/>
          <p:cNvSpPr>
            <a:spLocks noGrp="1"/>
          </p:cNvSpPr>
          <p:nvPr>
            <p:ph idx="1"/>
          </p:nvPr>
        </p:nvSpPr>
        <p:spPr>
          <a:xfrm>
            <a:off x="457200" y="1268760"/>
            <a:ext cx="1522512" cy="648072"/>
          </a:xfrm>
          <a:solidFill>
            <a:srgbClr val="00B0F0"/>
          </a:solidFill>
        </p:spPr>
        <p:txBody>
          <a:bodyPr/>
          <a:lstStyle/>
          <a:p>
            <a:pPr marL="0" indent="0" algn="l" rtl="0">
              <a:buNone/>
            </a:pPr>
            <a:r>
              <a:rPr lang="en-US" sz="3200" dirty="0">
                <a:latin typeface="Times New Roman" panose="02020603050405020304" pitchFamily="18" charset="0"/>
                <a:cs typeface="Times New Roman" panose="02020603050405020304" pitchFamily="18" charset="0"/>
              </a:rPr>
              <a:t>Level 1</a:t>
            </a:r>
          </a:p>
        </p:txBody>
      </p:sp>
      <p:sp>
        <p:nvSpPr>
          <p:cNvPr id="4" name="Rectangle 3"/>
          <p:cNvSpPr/>
          <p:nvPr/>
        </p:nvSpPr>
        <p:spPr>
          <a:xfrm>
            <a:off x="2286000" y="1137518"/>
            <a:ext cx="6534472" cy="1015663"/>
          </a:xfrm>
          <a:prstGeom prst="rect">
            <a:avLst/>
          </a:prstGeom>
        </p:spPr>
        <p:txBody>
          <a:bodyPr wrap="square">
            <a:spAutoFit/>
          </a:bodyPr>
          <a:lstStyle/>
          <a:p>
            <a:pPr marL="285750" indent="-285750">
              <a:buClr>
                <a:srgbClr val="0099CC"/>
              </a:buClr>
              <a:buFont typeface="Wingdings" panose="05000000000000000000" pitchFamily="2" charset="2"/>
              <a:buChar char="Ø"/>
            </a:pPr>
            <a:r>
              <a:rPr lang="en-US" sz="2000" dirty="0" smtClean="0"/>
              <a:t>Conservative </a:t>
            </a:r>
            <a:r>
              <a:rPr lang="en-US" sz="2000" dirty="0"/>
              <a:t>screening</a:t>
            </a:r>
          </a:p>
          <a:p>
            <a:pPr marL="285750" indent="-285750">
              <a:buClr>
                <a:srgbClr val="0099CC"/>
              </a:buClr>
              <a:buFont typeface="Wingdings" panose="05000000000000000000" pitchFamily="2" charset="2"/>
              <a:buChar char="Ø"/>
            </a:pPr>
            <a:r>
              <a:rPr lang="en-US" sz="2000" dirty="0" smtClean="0"/>
              <a:t>Minimum </a:t>
            </a:r>
            <a:r>
              <a:rPr lang="en-US" sz="2000" dirty="0"/>
              <a:t>amount of inspection or component information</a:t>
            </a:r>
          </a:p>
          <a:p>
            <a:pPr marL="285750" indent="-285750">
              <a:buClr>
                <a:srgbClr val="0099CC"/>
              </a:buClr>
              <a:buFont typeface="Wingdings" panose="05000000000000000000" pitchFamily="2" charset="2"/>
              <a:buChar char="Ø"/>
            </a:pPr>
            <a:r>
              <a:rPr lang="en-US" sz="2000" dirty="0" smtClean="0"/>
              <a:t>Plant </a:t>
            </a:r>
            <a:r>
              <a:rPr lang="en-US" sz="2000" dirty="0"/>
              <a:t>inspection or engineering personnel</a:t>
            </a:r>
          </a:p>
        </p:txBody>
      </p:sp>
      <p:sp>
        <p:nvSpPr>
          <p:cNvPr id="6" name="Rectangle 5"/>
          <p:cNvSpPr/>
          <p:nvPr/>
        </p:nvSpPr>
        <p:spPr>
          <a:xfrm>
            <a:off x="2123728" y="2773377"/>
            <a:ext cx="6563072" cy="1015663"/>
          </a:xfrm>
          <a:prstGeom prst="rect">
            <a:avLst/>
          </a:prstGeom>
        </p:spPr>
        <p:txBody>
          <a:bodyPr wrap="square">
            <a:spAutoFit/>
          </a:bodyPr>
          <a:lstStyle/>
          <a:p>
            <a:pPr marL="285750" indent="-285750">
              <a:buClr>
                <a:srgbClr val="FF0000"/>
              </a:buClr>
              <a:buFont typeface="Wingdings" panose="05000000000000000000" pitchFamily="2" charset="2"/>
              <a:buChar char="Ø"/>
            </a:pPr>
            <a:r>
              <a:rPr lang="en-US" sz="2000" dirty="0" smtClean="0"/>
              <a:t>More </a:t>
            </a:r>
            <a:r>
              <a:rPr lang="en-US" sz="2000" dirty="0"/>
              <a:t>detailed less conservative with more accurate results</a:t>
            </a:r>
          </a:p>
          <a:p>
            <a:pPr marL="285750" indent="-285750">
              <a:buClr>
                <a:srgbClr val="FF0000"/>
              </a:buClr>
              <a:buFont typeface="Wingdings" panose="05000000000000000000" pitchFamily="2" charset="2"/>
              <a:buChar char="Ø"/>
            </a:pPr>
            <a:r>
              <a:rPr lang="en-US" sz="2000" dirty="0" smtClean="0"/>
              <a:t>Inspection </a:t>
            </a:r>
            <a:r>
              <a:rPr lang="en-US" sz="2000" dirty="0"/>
              <a:t>information</a:t>
            </a:r>
          </a:p>
          <a:p>
            <a:pPr marL="285750" indent="-285750">
              <a:buClr>
                <a:srgbClr val="FF0000"/>
              </a:buClr>
              <a:buFont typeface="Wingdings" panose="05000000000000000000" pitchFamily="2" charset="2"/>
              <a:buChar char="Ø"/>
            </a:pPr>
            <a:r>
              <a:rPr lang="en-US" sz="2000" dirty="0" smtClean="0"/>
              <a:t>Qualified </a:t>
            </a:r>
            <a:r>
              <a:rPr lang="en-US" sz="2000" dirty="0"/>
              <a:t>engineering personnel</a:t>
            </a:r>
          </a:p>
        </p:txBody>
      </p:sp>
      <p:sp>
        <p:nvSpPr>
          <p:cNvPr id="8" name="Rectangle 7"/>
          <p:cNvSpPr/>
          <p:nvPr/>
        </p:nvSpPr>
        <p:spPr>
          <a:xfrm>
            <a:off x="2136758" y="4154304"/>
            <a:ext cx="6683714" cy="1938992"/>
          </a:xfrm>
          <a:prstGeom prst="rect">
            <a:avLst/>
          </a:prstGeom>
        </p:spPr>
        <p:txBody>
          <a:bodyPr wrap="square">
            <a:spAutoFit/>
          </a:bodyPr>
          <a:lstStyle/>
          <a:p>
            <a:pPr marL="285750" indent="-285750">
              <a:buClr>
                <a:srgbClr val="00B050"/>
              </a:buClr>
              <a:buFont typeface="Wingdings" panose="05000000000000000000" pitchFamily="2" charset="2"/>
              <a:buChar char="Ø"/>
            </a:pPr>
            <a:r>
              <a:rPr lang="en-US" sz="2000" dirty="0" smtClean="0"/>
              <a:t>The </a:t>
            </a:r>
            <a:r>
              <a:rPr lang="en-US" sz="2000" dirty="0"/>
              <a:t>most detailed evaluation</a:t>
            </a:r>
          </a:p>
          <a:p>
            <a:pPr marL="285750" indent="-285750">
              <a:buClr>
                <a:srgbClr val="00B050"/>
              </a:buClr>
              <a:buFont typeface="Wingdings" panose="05000000000000000000" pitchFamily="2" charset="2"/>
              <a:buChar char="Ø"/>
            </a:pPr>
            <a:r>
              <a:rPr lang="en-US" sz="2000" dirty="0" smtClean="0"/>
              <a:t>The </a:t>
            </a:r>
            <a:r>
              <a:rPr lang="en-US" sz="2000" dirty="0"/>
              <a:t>most detailed inspection and component information</a:t>
            </a:r>
          </a:p>
          <a:p>
            <a:pPr marL="285750" indent="-285750">
              <a:buClr>
                <a:srgbClr val="00B050"/>
              </a:buClr>
              <a:buFont typeface="Wingdings" panose="05000000000000000000" pitchFamily="2" charset="2"/>
              <a:buChar char="Ø"/>
            </a:pPr>
            <a:r>
              <a:rPr lang="en-US" sz="2000" dirty="0" smtClean="0"/>
              <a:t>Recommended </a:t>
            </a:r>
            <a:r>
              <a:rPr lang="en-US" sz="2000" dirty="0"/>
              <a:t>analysis procedures based on material testing and </a:t>
            </a:r>
            <a:r>
              <a:rPr lang="en-US" sz="2000" dirty="0" smtClean="0"/>
              <a:t>/ or </a:t>
            </a:r>
            <a:r>
              <a:rPr lang="en-US" sz="2000" dirty="0"/>
              <a:t>numerical analysis techniques such as the finite </a:t>
            </a:r>
            <a:r>
              <a:rPr lang="en-US" sz="2000" dirty="0" smtClean="0"/>
              <a:t>element method</a:t>
            </a:r>
            <a:endParaRPr lang="en-US" sz="2000" dirty="0"/>
          </a:p>
          <a:p>
            <a:pPr marL="285750" indent="-285750">
              <a:buClr>
                <a:srgbClr val="00B050"/>
              </a:buClr>
              <a:buFont typeface="Wingdings" panose="05000000000000000000" pitchFamily="2" charset="2"/>
              <a:buChar char="Ø"/>
            </a:pPr>
            <a:r>
              <a:rPr lang="en-US" sz="2000" dirty="0" smtClean="0"/>
              <a:t>Personnel </a:t>
            </a:r>
            <a:r>
              <a:rPr lang="en-US" sz="2000" dirty="0"/>
              <a:t>with expertise in Complex FFS Assessments</a:t>
            </a:r>
          </a:p>
        </p:txBody>
      </p:sp>
      <p:sp>
        <p:nvSpPr>
          <p:cNvPr id="9" name="Content Placeholder 2"/>
          <p:cNvSpPr txBox="1">
            <a:spLocks/>
          </p:cNvSpPr>
          <p:nvPr/>
        </p:nvSpPr>
        <p:spPr bwMode="auto">
          <a:xfrm>
            <a:off x="467544" y="2965285"/>
            <a:ext cx="1522512" cy="648072"/>
          </a:xfrm>
          <a:prstGeom prst="rect">
            <a:avLst/>
          </a:prstGeom>
          <a:solidFill>
            <a:srgbClr val="FF0000"/>
          </a:solidFill>
          <a:ln>
            <a:noFill/>
          </a:ln>
          <a:effectLs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Wingdings" panose="05000000000000000000" pitchFamily="2" charset="2"/>
              <a:buNone/>
            </a:pPr>
            <a:r>
              <a:rPr lang="en-US" sz="3200" dirty="0" smtClean="0">
                <a:latin typeface="Times New Roman" panose="02020603050405020304" pitchFamily="18" charset="0"/>
                <a:cs typeface="Times New Roman" panose="02020603050405020304" pitchFamily="18" charset="0"/>
              </a:rPr>
              <a:t>Level 2</a:t>
            </a:r>
            <a:endParaRPr lang="en-US" sz="3200"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bwMode="auto">
          <a:xfrm>
            <a:off x="467544" y="4797152"/>
            <a:ext cx="1522512" cy="648072"/>
          </a:xfrm>
          <a:prstGeom prst="rect">
            <a:avLst/>
          </a:prstGeom>
          <a:solidFill>
            <a:srgbClr val="00B050"/>
          </a:solidFill>
          <a:ln>
            <a:noFill/>
          </a:ln>
          <a:effectLs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Wingdings" panose="05000000000000000000" pitchFamily="2" charset="2"/>
              <a:buNone/>
            </a:pPr>
            <a:r>
              <a:rPr lang="en-US" sz="3200" dirty="0" smtClean="0">
                <a:latin typeface="Times New Roman" panose="02020603050405020304" pitchFamily="18" charset="0"/>
                <a:cs typeface="Times New Roman" panose="02020603050405020304" pitchFamily="18" charset="0"/>
              </a:rPr>
              <a:t>Level 3</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1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bg/>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p:bldP spid="6"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899"/>
          </a:xfrm>
        </p:spPr>
        <p:txBody>
          <a:bodyPr/>
          <a:lstStyle/>
          <a:p>
            <a:r>
              <a:rPr lang="en-US" sz="3200" b="1" dirty="0"/>
              <a:t>Fitness-for-Service assessment procedure</a:t>
            </a:r>
          </a:p>
        </p:txBody>
      </p:sp>
      <p:sp>
        <p:nvSpPr>
          <p:cNvPr id="3" name="Content Placeholder 2"/>
          <p:cNvSpPr>
            <a:spLocks noGrp="1"/>
          </p:cNvSpPr>
          <p:nvPr>
            <p:ph idx="1"/>
          </p:nvPr>
        </p:nvSpPr>
        <p:spPr>
          <a:xfrm>
            <a:off x="457200" y="980728"/>
            <a:ext cx="8229600" cy="5150197"/>
          </a:xfrm>
        </p:spPr>
        <p:txBody>
          <a:bodyPr/>
          <a:lstStyle/>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1 – Flaw/Condition Identification (Mode of Failure)</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2 - Applicability and Limitations</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3 - Data Requirements</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4 - Assessment Techniques and Acceptance Criteria</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5 - Remaining Life Evaluation</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6 - Remediation</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7 - In-Service Monitoring</a:t>
            </a:r>
          </a:p>
          <a:p>
            <a:pPr algn="l" rtl="0">
              <a:lnSpc>
                <a:spcPct val="150000"/>
              </a:lnSpc>
            </a:pPr>
            <a:r>
              <a:rPr lang="en-US" sz="2400" dirty="0" smtClean="0">
                <a:latin typeface="Times New Roman" panose="02020603050405020304" pitchFamily="18" charset="0"/>
                <a:cs typeface="Times New Roman" panose="02020603050405020304" pitchFamily="18" charset="0"/>
              </a:rPr>
              <a:t>Step </a:t>
            </a:r>
            <a:r>
              <a:rPr lang="en-US" sz="2400" dirty="0">
                <a:latin typeface="Times New Roman" panose="02020603050405020304" pitchFamily="18" charset="0"/>
                <a:cs typeface="Times New Roman" panose="02020603050405020304" pitchFamily="18" charset="0"/>
              </a:rPr>
              <a:t>8 - Documentation</a:t>
            </a:r>
          </a:p>
        </p:txBody>
      </p:sp>
    </p:spTree>
    <p:extLst>
      <p:ext uri="{BB962C8B-B14F-4D97-AF65-F5344CB8AC3E}">
        <p14:creationId xmlns:p14="http://schemas.microsoft.com/office/powerpoint/2010/main" val="22483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2" end="2"/>
                                            </p:txEl>
                                          </p:spTgt>
                                        </p:tgtEl>
                                        <p:attrNameLst>
                                          <p:attrName>r</p:attrName>
                                        </p:attrNameLst>
                                      </p:cBhvr>
                                    </p:animRot>
                                    <p:animRot by="-240000">
                                      <p:cBhvr>
                                        <p:cTn id="28" dur="200" fill="hold">
                                          <p:stCondLst>
                                            <p:cond delay="200"/>
                                          </p:stCondLst>
                                        </p:cTn>
                                        <p:tgtEl>
                                          <p:spTgt spid="3">
                                            <p:txEl>
                                              <p:pRg st="2" end="2"/>
                                            </p:txEl>
                                          </p:spTgt>
                                        </p:tgtEl>
                                        <p:attrNameLst>
                                          <p:attrName>r</p:attrName>
                                        </p:attrNameLst>
                                      </p:cBhvr>
                                    </p:animRot>
                                    <p:animRot by="240000">
                                      <p:cBhvr>
                                        <p:cTn id="29" dur="200" fill="hold">
                                          <p:stCondLst>
                                            <p:cond delay="400"/>
                                          </p:stCondLst>
                                        </p:cTn>
                                        <p:tgtEl>
                                          <p:spTgt spid="3">
                                            <p:txEl>
                                              <p:pRg st="2" end="2"/>
                                            </p:txEl>
                                          </p:spTgt>
                                        </p:tgtEl>
                                        <p:attrNameLst>
                                          <p:attrName>r</p:attrName>
                                        </p:attrNameLst>
                                      </p:cBhvr>
                                    </p:animRot>
                                    <p:animRot by="-240000">
                                      <p:cBhvr>
                                        <p:cTn id="30" dur="200" fill="hold">
                                          <p:stCondLst>
                                            <p:cond delay="600"/>
                                          </p:stCondLst>
                                        </p:cTn>
                                        <p:tgtEl>
                                          <p:spTgt spid="3">
                                            <p:txEl>
                                              <p:pRg st="2" end="2"/>
                                            </p:txEl>
                                          </p:spTgt>
                                        </p:tgtEl>
                                        <p:attrNameLst>
                                          <p:attrName>r</p:attrName>
                                        </p:attrNameLst>
                                      </p:cBhvr>
                                    </p:animRot>
                                    <p:animRot by="120000">
                                      <p:cBhvr>
                                        <p:cTn id="31" dur="200" fill="hold">
                                          <p:stCondLst>
                                            <p:cond delay="80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3">
                                            <p:txEl>
                                              <p:pRg st="3" end="3"/>
                                            </p:txEl>
                                          </p:spTgt>
                                        </p:tgtEl>
                                        <p:attrNameLst>
                                          <p:attrName>r</p:attrName>
                                        </p:attrNameLst>
                                      </p:cBhvr>
                                    </p:animRot>
                                    <p:animRot by="-240000">
                                      <p:cBhvr>
                                        <p:cTn id="36" dur="200" fill="hold">
                                          <p:stCondLst>
                                            <p:cond delay="200"/>
                                          </p:stCondLst>
                                        </p:cTn>
                                        <p:tgtEl>
                                          <p:spTgt spid="3">
                                            <p:txEl>
                                              <p:pRg st="3" end="3"/>
                                            </p:txEl>
                                          </p:spTgt>
                                        </p:tgtEl>
                                        <p:attrNameLst>
                                          <p:attrName>r</p:attrName>
                                        </p:attrNameLst>
                                      </p:cBhvr>
                                    </p:animRot>
                                    <p:animRot by="240000">
                                      <p:cBhvr>
                                        <p:cTn id="37" dur="200" fill="hold">
                                          <p:stCondLst>
                                            <p:cond delay="400"/>
                                          </p:stCondLst>
                                        </p:cTn>
                                        <p:tgtEl>
                                          <p:spTgt spid="3">
                                            <p:txEl>
                                              <p:pRg st="3" end="3"/>
                                            </p:txEl>
                                          </p:spTgt>
                                        </p:tgtEl>
                                        <p:attrNameLst>
                                          <p:attrName>r</p:attrName>
                                        </p:attrNameLst>
                                      </p:cBhvr>
                                    </p:animRot>
                                    <p:animRot by="-240000">
                                      <p:cBhvr>
                                        <p:cTn id="38" dur="200" fill="hold">
                                          <p:stCondLst>
                                            <p:cond delay="600"/>
                                          </p:stCondLst>
                                        </p:cTn>
                                        <p:tgtEl>
                                          <p:spTgt spid="3">
                                            <p:txEl>
                                              <p:pRg st="3" end="3"/>
                                            </p:txEl>
                                          </p:spTgt>
                                        </p:tgtEl>
                                        <p:attrNameLst>
                                          <p:attrName>r</p:attrName>
                                        </p:attrNameLst>
                                      </p:cBhvr>
                                    </p:animRot>
                                    <p:animRot by="120000">
                                      <p:cBhvr>
                                        <p:cTn id="39" dur="200" fill="hold">
                                          <p:stCondLst>
                                            <p:cond delay="80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3">
                                            <p:txEl>
                                              <p:pRg st="4" end="4"/>
                                            </p:txEl>
                                          </p:spTgt>
                                        </p:tgtEl>
                                        <p:attrNameLst>
                                          <p:attrName>r</p:attrName>
                                        </p:attrNameLst>
                                      </p:cBhvr>
                                    </p:animRot>
                                    <p:animRot by="-240000">
                                      <p:cBhvr>
                                        <p:cTn id="44" dur="200" fill="hold">
                                          <p:stCondLst>
                                            <p:cond delay="200"/>
                                          </p:stCondLst>
                                        </p:cTn>
                                        <p:tgtEl>
                                          <p:spTgt spid="3">
                                            <p:txEl>
                                              <p:pRg st="4" end="4"/>
                                            </p:txEl>
                                          </p:spTgt>
                                        </p:tgtEl>
                                        <p:attrNameLst>
                                          <p:attrName>r</p:attrName>
                                        </p:attrNameLst>
                                      </p:cBhvr>
                                    </p:animRot>
                                    <p:animRot by="240000">
                                      <p:cBhvr>
                                        <p:cTn id="45" dur="200" fill="hold">
                                          <p:stCondLst>
                                            <p:cond delay="400"/>
                                          </p:stCondLst>
                                        </p:cTn>
                                        <p:tgtEl>
                                          <p:spTgt spid="3">
                                            <p:txEl>
                                              <p:pRg st="4" end="4"/>
                                            </p:txEl>
                                          </p:spTgt>
                                        </p:tgtEl>
                                        <p:attrNameLst>
                                          <p:attrName>r</p:attrName>
                                        </p:attrNameLst>
                                      </p:cBhvr>
                                    </p:animRot>
                                    <p:animRot by="-240000">
                                      <p:cBhvr>
                                        <p:cTn id="46" dur="200" fill="hold">
                                          <p:stCondLst>
                                            <p:cond delay="600"/>
                                          </p:stCondLst>
                                        </p:cTn>
                                        <p:tgtEl>
                                          <p:spTgt spid="3">
                                            <p:txEl>
                                              <p:pRg st="4" end="4"/>
                                            </p:txEl>
                                          </p:spTgt>
                                        </p:tgtEl>
                                        <p:attrNameLst>
                                          <p:attrName>r</p:attrName>
                                        </p:attrNameLst>
                                      </p:cBhvr>
                                    </p:animRot>
                                    <p:animRot by="120000">
                                      <p:cBhvr>
                                        <p:cTn id="47" dur="200" fill="hold">
                                          <p:stCondLst>
                                            <p:cond delay="800"/>
                                          </p:stCondLst>
                                        </p:cTn>
                                        <p:tgtEl>
                                          <p:spTgt spid="3">
                                            <p:txEl>
                                              <p:pRg st="4" end="4"/>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3">
                                            <p:txEl>
                                              <p:pRg st="5" end="5"/>
                                            </p:txEl>
                                          </p:spTgt>
                                        </p:tgtEl>
                                        <p:attrNameLst>
                                          <p:attrName>r</p:attrName>
                                        </p:attrNameLst>
                                      </p:cBhvr>
                                    </p:animRot>
                                    <p:animRot by="-240000">
                                      <p:cBhvr>
                                        <p:cTn id="52" dur="200" fill="hold">
                                          <p:stCondLst>
                                            <p:cond delay="200"/>
                                          </p:stCondLst>
                                        </p:cTn>
                                        <p:tgtEl>
                                          <p:spTgt spid="3">
                                            <p:txEl>
                                              <p:pRg st="5" end="5"/>
                                            </p:txEl>
                                          </p:spTgt>
                                        </p:tgtEl>
                                        <p:attrNameLst>
                                          <p:attrName>r</p:attrName>
                                        </p:attrNameLst>
                                      </p:cBhvr>
                                    </p:animRot>
                                    <p:animRot by="240000">
                                      <p:cBhvr>
                                        <p:cTn id="53" dur="200" fill="hold">
                                          <p:stCondLst>
                                            <p:cond delay="400"/>
                                          </p:stCondLst>
                                        </p:cTn>
                                        <p:tgtEl>
                                          <p:spTgt spid="3">
                                            <p:txEl>
                                              <p:pRg st="5" end="5"/>
                                            </p:txEl>
                                          </p:spTgt>
                                        </p:tgtEl>
                                        <p:attrNameLst>
                                          <p:attrName>r</p:attrName>
                                        </p:attrNameLst>
                                      </p:cBhvr>
                                    </p:animRot>
                                    <p:animRot by="-240000">
                                      <p:cBhvr>
                                        <p:cTn id="54" dur="200" fill="hold">
                                          <p:stCondLst>
                                            <p:cond delay="600"/>
                                          </p:stCondLst>
                                        </p:cTn>
                                        <p:tgtEl>
                                          <p:spTgt spid="3">
                                            <p:txEl>
                                              <p:pRg st="5" end="5"/>
                                            </p:txEl>
                                          </p:spTgt>
                                        </p:tgtEl>
                                        <p:attrNameLst>
                                          <p:attrName>r</p:attrName>
                                        </p:attrNameLst>
                                      </p:cBhvr>
                                    </p:animRot>
                                    <p:animRot by="120000">
                                      <p:cBhvr>
                                        <p:cTn id="55" dur="200" fill="hold">
                                          <p:stCondLst>
                                            <p:cond delay="800"/>
                                          </p:stCondLst>
                                        </p:cTn>
                                        <p:tgtEl>
                                          <p:spTgt spid="3">
                                            <p:txEl>
                                              <p:pRg st="5" end="5"/>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3">
                                            <p:txEl>
                                              <p:pRg st="6" end="6"/>
                                            </p:txEl>
                                          </p:spTgt>
                                        </p:tgtEl>
                                        <p:attrNameLst>
                                          <p:attrName>r</p:attrName>
                                        </p:attrNameLst>
                                      </p:cBhvr>
                                    </p:animRot>
                                    <p:animRot by="-240000">
                                      <p:cBhvr>
                                        <p:cTn id="60" dur="200" fill="hold">
                                          <p:stCondLst>
                                            <p:cond delay="200"/>
                                          </p:stCondLst>
                                        </p:cTn>
                                        <p:tgtEl>
                                          <p:spTgt spid="3">
                                            <p:txEl>
                                              <p:pRg st="6" end="6"/>
                                            </p:txEl>
                                          </p:spTgt>
                                        </p:tgtEl>
                                        <p:attrNameLst>
                                          <p:attrName>r</p:attrName>
                                        </p:attrNameLst>
                                      </p:cBhvr>
                                    </p:animRot>
                                    <p:animRot by="240000">
                                      <p:cBhvr>
                                        <p:cTn id="61" dur="200" fill="hold">
                                          <p:stCondLst>
                                            <p:cond delay="400"/>
                                          </p:stCondLst>
                                        </p:cTn>
                                        <p:tgtEl>
                                          <p:spTgt spid="3">
                                            <p:txEl>
                                              <p:pRg st="6" end="6"/>
                                            </p:txEl>
                                          </p:spTgt>
                                        </p:tgtEl>
                                        <p:attrNameLst>
                                          <p:attrName>r</p:attrName>
                                        </p:attrNameLst>
                                      </p:cBhvr>
                                    </p:animRot>
                                    <p:animRot by="-240000">
                                      <p:cBhvr>
                                        <p:cTn id="62" dur="200" fill="hold">
                                          <p:stCondLst>
                                            <p:cond delay="600"/>
                                          </p:stCondLst>
                                        </p:cTn>
                                        <p:tgtEl>
                                          <p:spTgt spid="3">
                                            <p:txEl>
                                              <p:pRg st="6" end="6"/>
                                            </p:txEl>
                                          </p:spTgt>
                                        </p:tgtEl>
                                        <p:attrNameLst>
                                          <p:attrName>r</p:attrName>
                                        </p:attrNameLst>
                                      </p:cBhvr>
                                    </p:animRot>
                                    <p:animRot by="120000">
                                      <p:cBhvr>
                                        <p:cTn id="63" dur="200" fill="hold">
                                          <p:stCondLst>
                                            <p:cond delay="800"/>
                                          </p:stCondLst>
                                        </p:cTn>
                                        <p:tgtEl>
                                          <p:spTgt spid="3">
                                            <p:txEl>
                                              <p:pRg st="6" end="6"/>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grpId="0" nodeType="clickEffect">
                                  <p:stCondLst>
                                    <p:cond delay="0"/>
                                  </p:stCondLst>
                                  <p:childTnLst>
                                    <p:animRot by="120000">
                                      <p:cBhvr>
                                        <p:cTn id="67" dur="100" fill="hold">
                                          <p:stCondLst>
                                            <p:cond delay="0"/>
                                          </p:stCondLst>
                                        </p:cTn>
                                        <p:tgtEl>
                                          <p:spTgt spid="3">
                                            <p:txEl>
                                              <p:pRg st="7" end="7"/>
                                            </p:txEl>
                                          </p:spTgt>
                                        </p:tgtEl>
                                        <p:attrNameLst>
                                          <p:attrName>r</p:attrName>
                                        </p:attrNameLst>
                                      </p:cBhvr>
                                    </p:animRot>
                                    <p:animRot by="-240000">
                                      <p:cBhvr>
                                        <p:cTn id="68" dur="200" fill="hold">
                                          <p:stCondLst>
                                            <p:cond delay="200"/>
                                          </p:stCondLst>
                                        </p:cTn>
                                        <p:tgtEl>
                                          <p:spTgt spid="3">
                                            <p:txEl>
                                              <p:pRg st="7" end="7"/>
                                            </p:txEl>
                                          </p:spTgt>
                                        </p:tgtEl>
                                        <p:attrNameLst>
                                          <p:attrName>r</p:attrName>
                                        </p:attrNameLst>
                                      </p:cBhvr>
                                    </p:animRot>
                                    <p:animRot by="240000">
                                      <p:cBhvr>
                                        <p:cTn id="69" dur="200" fill="hold">
                                          <p:stCondLst>
                                            <p:cond delay="400"/>
                                          </p:stCondLst>
                                        </p:cTn>
                                        <p:tgtEl>
                                          <p:spTgt spid="3">
                                            <p:txEl>
                                              <p:pRg st="7" end="7"/>
                                            </p:txEl>
                                          </p:spTgt>
                                        </p:tgtEl>
                                        <p:attrNameLst>
                                          <p:attrName>r</p:attrName>
                                        </p:attrNameLst>
                                      </p:cBhvr>
                                    </p:animRot>
                                    <p:animRot by="-240000">
                                      <p:cBhvr>
                                        <p:cTn id="70" dur="200" fill="hold">
                                          <p:stCondLst>
                                            <p:cond delay="600"/>
                                          </p:stCondLst>
                                        </p:cTn>
                                        <p:tgtEl>
                                          <p:spTgt spid="3">
                                            <p:txEl>
                                              <p:pRg st="7" end="7"/>
                                            </p:txEl>
                                          </p:spTgt>
                                        </p:tgtEl>
                                        <p:attrNameLst>
                                          <p:attrName>r</p:attrName>
                                        </p:attrNameLst>
                                      </p:cBhvr>
                                    </p:animRot>
                                    <p:animRot by="120000">
                                      <p:cBhvr>
                                        <p:cTn id="71"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3200" b="1" dirty="0"/>
              <a:t>Evaluation Methodology</a:t>
            </a:r>
          </a:p>
        </p:txBody>
      </p:sp>
      <p:pic>
        <p:nvPicPr>
          <p:cNvPr id="4" name="Picture 3"/>
          <p:cNvPicPr>
            <a:picLocks noChangeAspect="1"/>
          </p:cNvPicPr>
          <p:nvPr/>
        </p:nvPicPr>
        <p:blipFill>
          <a:blip r:embed="rId2">
            <a:lum contrast="40000"/>
          </a:blip>
          <a:stretch>
            <a:fillRect/>
          </a:stretch>
        </p:blipFill>
        <p:spPr>
          <a:xfrm>
            <a:off x="195866" y="836712"/>
            <a:ext cx="8912638" cy="5859015"/>
          </a:xfrm>
          <a:prstGeom prst="rect">
            <a:avLst/>
          </a:prstGeom>
        </p:spPr>
      </p:pic>
    </p:spTree>
    <p:extLst>
      <p:ext uri="{BB962C8B-B14F-4D97-AF65-F5344CB8AC3E}">
        <p14:creationId xmlns:p14="http://schemas.microsoft.com/office/powerpoint/2010/main" val="2276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97673"/>
          </a:xfrm>
        </p:spPr>
        <p:txBody>
          <a:bodyPr/>
          <a:lstStyle/>
          <a:p>
            <a:r>
              <a:rPr lang="en-US" sz="3200" b="1" dirty="0"/>
              <a:t>Benefits</a:t>
            </a:r>
          </a:p>
        </p:txBody>
      </p:sp>
      <p:sp>
        <p:nvSpPr>
          <p:cNvPr id="3" name="Content Placeholder 2"/>
          <p:cNvSpPr>
            <a:spLocks noGrp="1"/>
          </p:cNvSpPr>
          <p:nvPr>
            <p:ph idx="1"/>
          </p:nvPr>
        </p:nvSpPr>
        <p:spPr>
          <a:xfrm>
            <a:off x="457200" y="902528"/>
            <a:ext cx="6059016" cy="5118759"/>
          </a:xfrm>
        </p:spPr>
        <p:txBody>
          <a:bodyPr/>
          <a:lstStyle/>
          <a:p>
            <a:pPr algn="l" rtl="0">
              <a:lnSpc>
                <a:spcPct val="250000"/>
              </a:lnSpc>
            </a:pPr>
            <a:r>
              <a:rPr lang="en-US" sz="2400" dirty="0" smtClean="0">
                <a:latin typeface="Times New Roman" panose="02020603050405020304" pitchFamily="18" charset="0"/>
                <a:cs typeface="Times New Roman" panose="02020603050405020304" pitchFamily="18" charset="0"/>
              </a:rPr>
              <a:t>Safe </a:t>
            </a:r>
            <a:r>
              <a:rPr lang="en-US" sz="2400" dirty="0">
                <a:latin typeface="Times New Roman" panose="02020603050405020304" pitchFamily="18" charset="0"/>
                <a:cs typeface="Times New Roman" panose="02020603050405020304" pitchFamily="18" charset="0"/>
              </a:rPr>
              <a:t>and reliable operation</a:t>
            </a:r>
          </a:p>
          <a:p>
            <a:pPr algn="l" rtl="0">
              <a:lnSpc>
                <a:spcPct val="250000"/>
              </a:lnSpc>
            </a:pPr>
            <a:r>
              <a:rPr lang="en-US" sz="2400" dirty="0" smtClean="0">
                <a:latin typeface="Times New Roman" panose="02020603050405020304" pitchFamily="18" charset="0"/>
                <a:cs typeface="Times New Roman" panose="02020603050405020304" pitchFamily="18" charset="0"/>
              </a:rPr>
              <a:t>Reduce </a:t>
            </a:r>
            <a:r>
              <a:rPr lang="en-US" sz="2400" dirty="0">
                <a:latin typeface="Times New Roman" panose="02020603050405020304" pitchFamily="18" charset="0"/>
                <a:cs typeface="Times New Roman" panose="02020603050405020304" pitchFamily="18" charset="0"/>
              </a:rPr>
              <a:t>downtime by </a:t>
            </a:r>
            <a:r>
              <a:rPr lang="en-US" sz="2400" dirty="0" smtClean="0">
                <a:latin typeface="Times New Roman" panose="02020603050405020304" pitchFamily="18" charset="0"/>
                <a:cs typeface="Times New Roman" panose="02020603050405020304" pitchFamily="18" charset="0"/>
              </a:rPr>
              <a:t>eliminating unnecessary </a:t>
            </a:r>
            <a:r>
              <a:rPr lang="en-US" sz="2400" dirty="0">
                <a:latin typeface="Times New Roman" panose="02020603050405020304" pitchFamily="18" charset="0"/>
                <a:cs typeface="Times New Roman" panose="02020603050405020304" pitchFamily="18" charset="0"/>
              </a:rPr>
              <a:t>repairs</a:t>
            </a:r>
          </a:p>
          <a:p>
            <a:pPr algn="l" rtl="0">
              <a:lnSpc>
                <a:spcPct val="250000"/>
              </a:lnSpc>
            </a:pPr>
            <a:r>
              <a:rPr lang="en-US" sz="2400" dirty="0" smtClean="0">
                <a:latin typeface="Times New Roman" panose="02020603050405020304" pitchFamily="18" charset="0"/>
                <a:cs typeface="Times New Roman" panose="02020603050405020304" pitchFamily="18" charset="0"/>
              </a:rPr>
              <a:t>Extra </a:t>
            </a:r>
            <a:r>
              <a:rPr lang="en-US" sz="2400" dirty="0">
                <a:latin typeface="Times New Roman" panose="02020603050405020304" pitchFamily="18" charset="0"/>
                <a:cs typeface="Times New Roman" panose="02020603050405020304" pitchFamily="18" charset="0"/>
              </a:rPr>
              <a:t>time to plan shutdown</a:t>
            </a:r>
          </a:p>
          <a:p>
            <a:pPr algn="l" rtl="0">
              <a:lnSpc>
                <a:spcPct val="250000"/>
              </a:lnSpc>
            </a:pPr>
            <a:r>
              <a:rPr lang="en-US" sz="2400" dirty="0" smtClean="0">
                <a:latin typeface="Times New Roman" panose="02020603050405020304" pitchFamily="18" charset="0"/>
                <a:cs typeface="Times New Roman" panose="02020603050405020304" pitchFamily="18" charset="0"/>
              </a:rPr>
              <a:t>Reduce </a:t>
            </a:r>
            <a:r>
              <a:rPr lang="en-US" sz="2400" dirty="0">
                <a:latin typeface="Times New Roman" panose="02020603050405020304" pitchFamily="18" charset="0"/>
                <a:cs typeface="Times New Roman" panose="02020603050405020304" pitchFamily="18" charset="0"/>
              </a:rPr>
              <a:t>costs</a:t>
            </a:r>
          </a:p>
        </p:txBody>
      </p:sp>
      <p:pic>
        <p:nvPicPr>
          <p:cNvPr id="4" name="Picture 3"/>
          <p:cNvPicPr>
            <a:picLocks noChangeAspect="1"/>
          </p:cNvPicPr>
          <p:nvPr/>
        </p:nvPicPr>
        <p:blipFill>
          <a:blip r:embed="rId2"/>
          <a:stretch>
            <a:fillRect/>
          </a:stretch>
        </p:blipFill>
        <p:spPr>
          <a:xfrm>
            <a:off x="7045401" y="2303766"/>
            <a:ext cx="1261872" cy="1247672"/>
          </a:xfrm>
          <a:prstGeom prst="rect">
            <a:avLst/>
          </a:prstGeom>
        </p:spPr>
      </p:pic>
      <p:pic>
        <p:nvPicPr>
          <p:cNvPr id="5" name="Picture 4"/>
          <p:cNvPicPr>
            <a:picLocks noChangeAspect="1"/>
          </p:cNvPicPr>
          <p:nvPr/>
        </p:nvPicPr>
        <p:blipFill>
          <a:blip r:embed="rId3"/>
          <a:stretch>
            <a:fillRect/>
          </a:stretch>
        </p:blipFill>
        <p:spPr>
          <a:xfrm>
            <a:off x="6732240" y="3573016"/>
            <a:ext cx="1823403" cy="1206563"/>
          </a:xfrm>
          <a:prstGeom prst="rect">
            <a:avLst/>
          </a:prstGeom>
        </p:spPr>
      </p:pic>
      <p:pic>
        <p:nvPicPr>
          <p:cNvPr id="6" name="Picture 5"/>
          <p:cNvPicPr>
            <a:picLocks noChangeAspect="1"/>
          </p:cNvPicPr>
          <p:nvPr/>
        </p:nvPicPr>
        <p:blipFill>
          <a:blip r:embed="rId4"/>
          <a:stretch>
            <a:fillRect/>
          </a:stretch>
        </p:blipFill>
        <p:spPr>
          <a:xfrm>
            <a:off x="7092280" y="4797152"/>
            <a:ext cx="1261872" cy="1363823"/>
          </a:xfrm>
          <a:prstGeom prst="rect">
            <a:avLst/>
          </a:prstGeom>
        </p:spPr>
      </p:pic>
      <p:pic>
        <p:nvPicPr>
          <p:cNvPr id="7" name="Picture 6"/>
          <p:cNvPicPr>
            <a:picLocks noChangeAspect="1"/>
          </p:cNvPicPr>
          <p:nvPr/>
        </p:nvPicPr>
        <p:blipFill>
          <a:blip r:embed="rId5"/>
          <a:stretch>
            <a:fillRect/>
          </a:stretch>
        </p:blipFill>
        <p:spPr>
          <a:xfrm>
            <a:off x="7051198" y="548680"/>
            <a:ext cx="1265218" cy="1717031"/>
          </a:xfrm>
          <a:prstGeom prst="rect">
            <a:avLst/>
          </a:prstGeom>
        </p:spPr>
      </p:pic>
    </p:spTree>
    <p:extLst>
      <p:ext uri="{BB962C8B-B14F-4D97-AF65-F5344CB8AC3E}">
        <p14:creationId xmlns:p14="http://schemas.microsoft.com/office/powerpoint/2010/main" val="32372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795338" y="1746250"/>
            <a:ext cx="7561262"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8000">
                <a:solidFill>
                  <a:srgbClr val="000099"/>
                </a:solidFill>
                <a:latin typeface="Impact" panose="020B0806030902050204" pitchFamily="34" charset="0"/>
                <a:cs typeface="Arial" panose="020B0604020202020204" pitchFamily="34" charset="0"/>
              </a:rPr>
              <a:t>Thank you for attention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0356"/>
                                        </p:tgtEl>
                                        <p:attrNameLst>
                                          <p:attrName>ppt_y</p:attrName>
                                        </p:attrNameLst>
                                      </p:cBhvr>
                                      <p:tavLst>
                                        <p:tav tm="0">
                                          <p:val>
                                            <p:strVal val="#ppt_y"/>
                                          </p:val>
                                        </p:tav>
                                        <p:tav tm="100000">
                                          <p:val>
                                            <p:strVal val="#ppt_y"/>
                                          </p:val>
                                        </p:tav>
                                      </p:tavLst>
                                    </p:anim>
                                    <p:anim calcmode="lin" valueType="num">
                                      <p:cBhvr>
                                        <p:cTn id="9" dur="1000" fill="hold"/>
                                        <p:tgtEl>
                                          <p:spTgt spid="10035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035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899"/>
          </a:xfrm>
        </p:spPr>
        <p:txBody>
          <a:bodyPr/>
          <a:lstStyle/>
          <a:p>
            <a:r>
              <a:rPr lang="en-US" sz="3200" b="1" dirty="0">
                <a:solidFill>
                  <a:srgbClr val="006633"/>
                </a:solidFill>
              </a:rPr>
              <a:t>In this program you will </a:t>
            </a:r>
            <a:r>
              <a:rPr lang="en-US" sz="3200" b="1" dirty="0" smtClean="0">
                <a:solidFill>
                  <a:srgbClr val="006633"/>
                </a:solidFill>
              </a:rPr>
              <a:t>learn</a:t>
            </a:r>
            <a:endParaRPr lang="en-US" sz="3200" b="1" dirty="0">
              <a:solidFill>
                <a:srgbClr val="006633"/>
              </a:solidFill>
            </a:endParaRPr>
          </a:p>
        </p:txBody>
      </p:sp>
      <p:sp>
        <p:nvSpPr>
          <p:cNvPr id="3" name="Content Placeholder 2"/>
          <p:cNvSpPr>
            <a:spLocks noGrp="1"/>
          </p:cNvSpPr>
          <p:nvPr>
            <p:ph idx="1"/>
          </p:nvPr>
        </p:nvSpPr>
        <p:spPr>
          <a:xfrm>
            <a:off x="457200" y="836712"/>
            <a:ext cx="8229600" cy="5328592"/>
          </a:xfrm>
        </p:spPr>
        <p:txBody>
          <a:bodyPr/>
          <a:lstStyle/>
          <a:p>
            <a:pPr algn="just" rtl="0">
              <a:lnSpc>
                <a:spcPct val="130000"/>
              </a:lnSpc>
              <a:spcBef>
                <a:spcPts val="0"/>
              </a:spcBef>
              <a:buClr>
                <a:srgbClr val="000099"/>
              </a:buClr>
              <a:buFont typeface="Wingdings" panose="05000000000000000000" pitchFamily="2" charset="2"/>
              <a:buChar char="Ø"/>
            </a:pPr>
            <a:r>
              <a:rPr lang="en-US" sz="1800" dirty="0">
                <a:solidFill>
                  <a:srgbClr val="000000"/>
                </a:solidFill>
                <a:latin typeface="Times New Roman" panose="02020603050405020304" pitchFamily="18" charset="0"/>
                <a:cs typeface="Times New Roman" panose="02020603050405020304" pitchFamily="18" charset="0"/>
              </a:rPr>
              <a:t>The participant in this integrated and comprehensive course will learn to apply the rules of the API/ASME 579 standard "</a:t>
            </a:r>
            <a:r>
              <a:rPr lang="en-US" sz="1800" b="1" dirty="0">
                <a:solidFill>
                  <a:srgbClr val="000000"/>
                </a:solidFill>
                <a:latin typeface="Times New Roman" panose="02020603050405020304" pitchFamily="18" charset="0"/>
                <a:cs typeface="Times New Roman" panose="02020603050405020304" pitchFamily="18" charset="0"/>
              </a:rPr>
              <a:t>Fitness-for-Service</a:t>
            </a:r>
            <a:r>
              <a:rPr lang="en-US" sz="1800" dirty="0">
                <a:solidFill>
                  <a:srgbClr val="000000"/>
                </a:solidFill>
                <a:latin typeface="Times New Roman" panose="02020603050405020304" pitchFamily="18" charset="0"/>
                <a:cs typeface="Times New Roman" panose="02020603050405020304" pitchFamily="18" charset="0"/>
              </a:rPr>
              <a:t>" to evaluate the integrity and remaining life of pressure vessels, storage tanks, piping systems and pipelines, to make cost effective run-repair-replace decisions, and select the appropriate repair options</a:t>
            </a:r>
            <a:r>
              <a:rPr lang="en-US" sz="1800" dirty="0" smtClean="0">
                <a:solidFill>
                  <a:srgbClr val="000000"/>
                </a:solidFill>
                <a:latin typeface="Times New Roman" panose="02020603050405020304" pitchFamily="18" charset="0"/>
                <a:cs typeface="Times New Roman" panose="02020603050405020304" pitchFamily="18" charset="0"/>
              </a:rPr>
              <a:t>.</a:t>
            </a:r>
          </a:p>
          <a:p>
            <a:pPr algn="just" rtl="0">
              <a:lnSpc>
                <a:spcPct val="130000"/>
              </a:lnSpc>
              <a:spcBef>
                <a:spcPts val="0"/>
              </a:spcBef>
              <a:buClr>
                <a:srgbClr val="000099"/>
              </a:buClr>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Fundamental </a:t>
            </a:r>
            <a:r>
              <a:rPr lang="en-US" sz="1800" dirty="0">
                <a:solidFill>
                  <a:srgbClr val="000000"/>
                </a:solidFill>
                <a:latin typeface="Times New Roman" panose="02020603050405020304" pitchFamily="18" charset="0"/>
                <a:cs typeface="Times New Roman" panose="02020603050405020304" pitchFamily="18" charset="0"/>
              </a:rPr>
              <a:t>principles of fitness-for-service, their practical application through </a:t>
            </a:r>
            <a:r>
              <a:rPr lang="en-US" sz="1800" dirty="0" smtClean="0">
                <a:solidFill>
                  <a:srgbClr val="000000"/>
                </a:solidFill>
                <a:latin typeface="Times New Roman" panose="02020603050405020304" pitchFamily="18" charset="0"/>
                <a:cs typeface="Times New Roman" panose="02020603050405020304" pitchFamily="18" charset="0"/>
              </a:rPr>
              <a:t>a </a:t>
            </a:r>
            <a:r>
              <a:rPr lang="en-US" sz="1800" dirty="0">
                <a:solidFill>
                  <a:srgbClr val="000000"/>
                </a:solidFill>
                <a:latin typeface="Times New Roman" panose="02020603050405020304" pitchFamily="18" charset="0"/>
                <a:cs typeface="Times New Roman" panose="02020603050405020304" pitchFamily="18" charset="0"/>
              </a:rPr>
              <a:t>step-by- step evaluation process for each type of degradation </a:t>
            </a:r>
            <a:r>
              <a:rPr lang="en-US" sz="1800" dirty="0" smtClean="0">
                <a:solidFill>
                  <a:srgbClr val="000000"/>
                </a:solidFill>
                <a:latin typeface="Times New Roman" panose="02020603050405020304" pitchFamily="18" charset="0"/>
                <a:cs typeface="Times New Roman" panose="02020603050405020304" pitchFamily="18" charset="0"/>
              </a:rPr>
              <a:t>mechanism.</a:t>
            </a:r>
            <a:endParaRPr lang="en-US" sz="1800" dirty="0">
              <a:solidFill>
                <a:srgbClr val="000000"/>
              </a:solidFill>
              <a:latin typeface="Times New Roman" panose="02020603050405020304" pitchFamily="18" charset="0"/>
              <a:cs typeface="Times New Roman" panose="02020603050405020304" pitchFamily="18" charset="0"/>
            </a:endParaRPr>
          </a:p>
          <a:p>
            <a:pPr algn="just" rtl="0">
              <a:lnSpc>
                <a:spcPct val="130000"/>
              </a:lnSpc>
              <a:spcBef>
                <a:spcPts val="0"/>
              </a:spcBef>
              <a:buClr>
                <a:srgbClr val="000099"/>
              </a:buClr>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Basic </a:t>
            </a:r>
            <a:r>
              <a:rPr lang="en-US" sz="1800" dirty="0">
                <a:solidFill>
                  <a:srgbClr val="000000"/>
                </a:solidFill>
                <a:latin typeface="Times New Roman" panose="02020603050405020304" pitchFamily="18" charset="0"/>
                <a:cs typeface="Times New Roman" panose="02020603050405020304" pitchFamily="18" charset="0"/>
              </a:rPr>
              <a:t>design of pressure vessels, piping and storage tanks, fundamental principles of component integrity, application of the ASME code rules, material properties of strength and toughness, and the introduction to stress and fracture </a:t>
            </a:r>
            <a:r>
              <a:rPr lang="en-US" sz="1800" dirty="0" smtClean="0">
                <a:solidFill>
                  <a:srgbClr val="000000"/>
                </a:solidFill>
                <a:latin typeface="Times New Roman" panose="02020603050405020304" pitchFamily="18" charset="0"/>
                <a:cs typeface="Times New Roman" panose="02020603050405020304" pitchFamily="18" charset="0"/>
              </a:rPr>
              <a:t>mechanics.</a:t>
            </a:r>
            <a:endParaRPr lang="en-US" sz="1800" dirty="0">
              <a:solidFill>
                <a:srgbClr val="000000"/>
              </a:solidFill>
              <a:latin typeface="Times New Roman" panose="02020603050405020304" pitchFamily="18" charset="0"/>
              <a:cs typeface="Times New Roman" panose="02020603050405020304" pitchFamily="18" charset="0"/>
            </a:endParaRPr>
          </a:p>
          <a:p>
            <a:pPr algn="just" rtl="0">
              <a:lnSpc>
                <a:spcPct val="130000"/>
              </a:lnSpc>
              <a:spcBef>
                <a:spcPts val="0"/>
              </a:spcBef>
              <a:buClr>
                <a:srgbClr val="000099"/>
              </a:buClr>
              <a:buFont typeface="Wingdings" panose="05000000000000000000" pitchFamily="2" charset="2"/>
              <a:buChar char="Ø"/>
            </a:pPr>
            <a:r>
              <a:rPr lang="en-US" sz="1800" dirty="0" smtClean="0">
                <a:solidFill>
                  <a:srgbClr val="000000"/>
                </a:solidFill>
                <a:latin typeface="Times New Roman" panose="02020603050405020304" pitchFamily="18" charset="0"/>
                <a:cs typeface="Times New Roman" panose="02020603050405020304" pitchFamily="18" charset="0"/>
              </a:rPr>
              <a:t>A </a:t>
            </a:r>
            <a:r>
              <a:rPr lang="en-US" sz="1800" dirty="0">
                <a:solidFill>
                  <a:srgbClr val="000000"/>
                </a:solidFill>
                <a:latin typeface="Times New Roman" panose="02020603050405020304" pitchFamily="18" charset="0"/>
                <a:cs typeface="Times New Roman" panose="02020603050405020304" pitchFamily="18" charset="0"/>
              </a:rPr>
              <a:t>review of degradation mechanisms and the application of API/ASME 579 to brittle fracture, general metal loss, local wall thinning, pitting, blisters and laminations, mechanical defects (dents, gouges, misalignment, and distortion), crack-like flaws (stress corrosion cracking, weld flaws, crack-like defects), fatigue, HIC &amp; SOHIC and fire </a:t>
            </a:r>
            <a:r>
              <a:rPr lang="en-US" sz="1800" dirty="0" smtClean="0">
                <a:solidFill>
                  <a:srgbClr val="000000"/>
                </a:solidFill>
                <a:latin typeface="Times New Roman" panose="02020603050405020304" pitchFamily="18" charset="0"/>
                <a:cs typeface="Times New Roman" panose="02020603050405020304" pitchFamily="18" charset="0"/>
              </a:rPr>
              <a:t>damage.</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19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88640"/>
            <a:ext cx="8208912" cy="648072"/>
          </a:xfrm>
          <a:prstGeom prst="rect">
            <a:avLst/>
          </a:prstGeom>
        </p:spPr>
        <p:txBody>
          <a:bodyPr lIns="0" tIns="0" rIns="0" bIns="0" anchor="ct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fontAlgn="auto">
              <a:lnSpc>
                <a:spcPct val="100000"/>
              </a:lnSpc>
              <a:spcAft>
                <a:spcPts val="0"/>
              </a:spcAft>
              <a:defRPr/>
            </a:pPr>
            <a:r>
              <a:rPr sz="3200" dirty="0" smtClean="0">
                <a:latin typeface="Times New Roman" panose="02020603050405020304" pitchFamily="18" charset="0"/>
                <a:cs typeface="Times New Roman" panose="02020603050405020304" pitchFamily="18" charset="0"/>
              </a:rPr>
              <a:t>Day 1 Foundations of  Fitness-for-service Assessment</a:t>
            </a:r>
            <a:endParaRPr sz="3200" dirty="0">
              <a:latin typeface="Times New Roman" panose="02020603050405020304" pitchFamily="18" charset="0"/>
              <a:cs typeface="Times New Roman" panose="02020603050405020304" pitchFamily="18" charset="0"/>
            </a:endParaRPr>
          </a:p>
        </p:txBody>
      </p:sp>
      <p:sp>
        <p:nvSpPr>
          <p:cNvPr id="5" name="Rectangle 4"/>
          <p:cNvSpPr/>
          <p:nvPr/>
        </p:nvSpPr>
        <p:spPr bwMode="auto">
          <a:xfrm>
            <a:off x="609600" y="1671464"/>
            <a:ext cx="8077200" cy="533400"/>
          </a:xfrm>
          <a:prstGeom prst="rect">
            <a:avLst/>
          </a:prstGeom>
          <a:solidFill>
            <a:schemeClr val="tx2">
              <a:lumMod val="60000"/>
              <a:lumOff val="40000"/>
            </a:schemeClr>
          </a:solid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Fitness-For-Service assessment</a:t>
            </a:r>
            <a:endParaRPr lang="en-US" sz="2000" b="1" kern="0" dirty="0">
              <a:solidFill>
                <a:srgbClr val="000000"/>
              </a:solidFill>
            </a:endParaRPr>
          </a:p>
        </p:txBody>
      </p:sp>
      <p:sp>
        <p:nvSpPr>
          <p:cNvPr id="6" name="Rectangle 5"/>
          <p:cNvSpPr/>
          <p:nvPr/>
        </p:nvSpPr>
        <p:spPr bwMode="auto">
          <a:xfrm>
            <a:off x="609600" y="2432373"/>
            <a:ext cx="8077200" cy="636587"/>
          </a:xfrm>
          <a:prstGeom prst="rect">
            <a:avLst/>
          </a:prstGeom>
          <a:solidFill>
            <a:srgbClr val="FF0000"/>
          </a:solid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API/ASME </a:t>
            </a:r>
            <a:r>
              <a:rPr lang="en-US" sz="2000" b="1" kern="0" dirty="0">
                <a:solidFill>
                  <a:srgbClr val="000000"/>
                </a:solidFill>
              </a:rPr>
              <a:t>Standard API 579-1 /</a:t>
            </a:r>
            <a:r>
              <a:rPr lang="en-US" sz="2000" b="1" kern="0" dirty="0" smtClean="0">
                <a:solidFill>
                  <a:srgbClr val="000000"/>
                </a:solidFill>
              </a:rPr>
              <a:t>ASME FFS-1</a:t>
            </a:r>
            <a:endParaRPr lang="en-US" sz="2000" b="1" kern="0" dirty="0">
              <a:solidFill>
                <a:srgbClr val="000000"/>
              </a:solidFill>
            </a:endParaRPr>
          </a:p>
        </p:txBody>
      </p:sp>
      <p:sp>
        <p:nvSpPr>
          <p:cNvPr id="7" name="Rectangle 6"/>
          <p:cNvSpPr/>
          <p:nvPr/>
        </p:nvSpPr>
        <p:spPr bwMode="auto">
          <a:xfrm>
            <a:off x="609600" y="4767808"/>
            <a:ext cx="8077200" cy="533400"/>
          </a:xfrm>
          <a:prstGeom prst="rect">
            <a:avLst/>
          </a:prstGeom>
          <a:solidFill>
            <a:srgbClr val="FFFF00"/>
          </a:solid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Fitness-for-Service assessment procedure</a:t>
            </a:r>
            <a:endParaRPr lang="en-US" sz="2000" b="1" kern="0" dirty="0">
              <a:solidFill>
                <a:srgbClr val="000000"/>
              </a:solidFill>
            </a:endParaRPr>
          </a:p>
        </p:txBody>
      </p:sp>
      <p:sp>
        <p:nvSpPr>
          <p:cNvPr id="8" name="Rectangle 7"/>
          <p:cNvSpPr/>
          <p:nvPr/>
        </p:nvSpPr>
        <p:spPr bwMode="auto">
          <a:xfrm>
            <a:off x="609600" y="951384"/>
            <a:ext cx="8077200" cy="533400"/>
          </a:xfrm>
          <a:prstGeom prst="rect">
            <a:avLst/>
          </a:prstGeom>
          <a:no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Introduction</a:t>
            </a:r>
            <a:endParaRPr lang="en-US" sz="2000" b="1" kern="0" dirty="0">
              <a:solidFill>
                <a:srgbClr val="000000"/>
              </a:solidFill>
            </a:endParaRPr>
          </a:p>
        </p:txBody>
      </p:sp>
      <p:sp>
        <p:nvSpPr>
          <p:cNvPr id="17" name="Rectangle 16"/>
          <p:cNvSpPr/>
          <p:nvPr/>
        </p:nvSpPr>
        <p:spPr bwMode="auto">
          <a:xfrm>
            <a:off x="609600" y="3255640"/>
            <a:ext cx="8077200" cy="533400"/>
          </a:xfrm>
          <a:prstGeom prst="rect">
            <a:avLst/>
          </a:prstGeom>
          <a:no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List of parts and annexes</a:t>
            </a:r>
            <a:endParaRPr lang="en-US" sz="2000" b="1" kern="0" dirty="0">
              <a:solidFill>
                <a:srgbClr val="000000"/>
              </a:solidFill>
            </a:endParaRPr>
          </a:p>
        </p:txBody>
      </p:sp>
      <p:sp>
        <p:nvSpPr>
          <p:cNvPr id="18" name="Rectangle 17"/>
          <p:cNvSpPr/>
          <p:nvPr/>
        </p:nvSpPr>
        <p:spPr bwMode="auto">
          <a:xfrm>
            <a:off x="609600" y="4005064"/>
            <a:ext cx="8077200" cy="533400"/>
          </a:xfrm>
          <a:prstGeom prst="rect">
            <a:avLst/>
          </a:prstGeom>
          <a:solidFill>
            <a:schemeClr val="tx2">
              <a:lumMod val="60000"/>
              <a:lumOff val="40000"/>
            </a:schemeClr>
          </a:solid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a:solidFill>
                  <a:srgbClr val="000000"/>
                </a:solidFill>
              </a:rPr>
              <a:t>Levels of Assessment</a:t>
            </a:r>
          </a:p>
        </p:txBody>
      </p:sp>
      <p:sp>
        <p:nvSpPr>
          <p:cNvPr id="11" name="Rectangle 10"/>
          <p:cNvSpPr/>
          <p:nvPr/>
        </p:nvSpPr>
        <p:spPr bwMode="auto">
          <a:xfrm>
            <a:off x="599256" y="5517232"/>
            <a:ext cx="8077200" cy="533400"/>
          </a:xfrm>
          <a:prstGeom prst="rect">
            <a:avLst/>
          </a:prstGeom>
          <a:solidFill>
            <a:srgbClr val="00FFFF"/>
          </a:solidFill>
          <a:ln w="9525" cap="flat" cmpd="sng" algn="ctr">
            <a:solidFill>
              <a:srgbClr val="3497AE">
                <a:shade val="80000"/>
              </a:srgbClr>
            </a:solidFill>
            <a:prstDash val="lgDash"/>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algn="ctr" defTabSz="914099" eaLnBrk="1" fontAlgn="auto" hangingPunct="1">
              <a:spcBef>
                <a:spcPts val="0"/>
              </a:spcBef>
              <a:spcAft>
                <a:spcPts val="0"/>
              </a:spcAft>
              <a:defRPr/>
            </a:pPr>
            <a:r>
              <a:rPr lang="en-US" sz="2000" b="1" kern="0" dirty="0" smtClean="0">
                <a:solidFill>
                  <a:srgbClr val="000000"/>
                </a:solidFill>
              </a:rPr>
              <a:t>Benefits</a:t>
            </a:r>
            <a:endParaRPr lang="en-US" sz="2000" b="1"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P spid="1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02915"/>
          </a:xfrm>
        </p:spPr>
        <p:txBody>
          <a:bodyPr/>
          <a:lstStyle/>
          <a:p>
            <a:r>
              <a:rPr lang="en-US" sz="3200" b="1" dirty="0" smtClean="0"/>
              <a:t>Introduction</a:t>
            </a:r>
            <a:endParaRPr lang="en-US" sz="3200" b="1" dirty="0"/>
          </a:p>
        </p:txBody>
      </p:sp>
      <p:sp>
        <p:nvSpPr>
          <p:cNvPr id="3" name="Content Placeholder 2"/>
          <p:cNvSpPr>
            <a:spLocks noGrp="1"/>
          </p:cNvSpPr>
          <p:nvPr>
            <p:ph idx="1"/>
          </p:nvPr>
        </p:nvSpPr>
        <p:spPr>
          <a:xfrm>
            <a:off x="457200" y="980728"/>
            <a:ext cx="8229600" cy="5150197"/>
          </a:xfrm>
        </p:spPr>
        <p:txBody>
          <a:bodyPr/>
          <a:lstStyle/>
          <a:p>
            <a:pPr algn="just" rtl="0">
              <a:lnSpc>
                <a:spcPct val="150000"/>
              </a:lnSpc>
            </a:pPr>
            <a:r>
              <a:rPr lang="en-US" sz="1600" dirty="0">
                <a:latin typeface="Times New Roman" panose="02020603050405020304" pitchFamily="18" charset="0"/>
                <a:cs typeface="Times New Roman" panose="02020603050405020304" pitchFamily="18" charset="0"/>
              </a:rPr>
              <a:t>A plant objective is to attain the maximum economic benefit and service life from existing equipment without sacrificing integrity</a:t>
            </a:r>
            <a:r>
              <a:rPr lang="en-US" sz="1600" dirty="0" smtClean="0">
                <a:latin typeface="Times New Roman" panose="02020603050405020304" pitchFamily="18" charset="0"/>
                <a:cs typeface="Times New Roman" panose="02020603050405020304" pitchFamily="18" charset="0"/>
              </a:rPr>
              <a:t>.</a:t>
            </a:r>
          </a:p>
          <a:p>
            <a:pPr algn="just" rtl="0">
              <a:lnSpc>
                <a:spcPct val="150000"/>
              </a:lnSpc>
            </a:pPr>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requires accurate assessment of the condition of the equipment and their suitability for the actual service</a:t>
            </a:r>
            <a:r>
              <a:rPr lang="en-US" sz="1600" dirty="0" smtClean="0">
                <a:latin typeface="Times New Roman" panose="02020603050405020304" pitchFamily="18" charset="0"/>
                <a:cs typeface="Times New Roman" panose="02020603050405020304" pitchFamily="18" charset="0"/>
              </a:rPr>
              <a:t>.</a:t>
            </a:r>
          </a:p>
          <a:p>
            <a:pPr algn="just" rtl="0">
              <a:lnSpc>
                <a:spcPct val="150000"/>
              </a:lnSpc>
            </a:pPr>
            <a:r>
              <a:rPr lang="en-US" sz="1600" dirty="0" smtClean="0">
                <a:latin typeface="Times New Roman" panose="02020603050405020304" pitchFamily="18" charset="0"/>
                <a:cs typeface="Times New Roman" panose="02020603050405020304" pitchFamily="18" charset="0"/>
              </a:rPr>
              <a:t>There are a lot of standards organizations such as: </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ANSI </a:t>
            </a:r>
            <a:r>
              <a:rPr lang="en-US" sz="1600" dirty="0">
                <a:latin typeface="Times New Roman" panose="02020603050405020304" pitchFamily="18" charset="0"/>
                <a:cs typeface="Times New Roman" panose="02020603050405020304" pitchFamily="18" charset="0"/>
              </a:rPr>
              <a:t>- American National Standards </a:t>
            </a:r>
            <a:r>
              <a:rPr lang="en-US" sz="1600" dirty="0" smtClean="0">
                <a:latin typeface="Times New Roman" panose="02020603050405020304" pitchFamily="18" charset="0"/>
                <a:cs typeface="Times New Roman" panose="02020603050405020304" pitchFamily="18" charset="0"/>
              </a:rPr>
              <a:t>Institute</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API </a:t>
            </a:r>
            <a:r>
              <a:rPr lang="en-US" sz="1600" b="1" dirty="0">
                <a:latin typeface="Times New Roman" panose="02020603050405020304" pitchFamily="18" charset="0"/>
                <a:cs typeface="Times New Roman" panose="02020603050405020304" pitchFamily="18" charset="0"/>
              </a:rPr>
              <a:t>- American Petroleum </a:t>
            </a:r>
            <a:r>
              <a:rPr lang="en-US" sz="1600" b="1" dirty="0" smtClean="0">
                <a:latin typeface="Times New Roman" panose="02020603050405020304" pitchFamily="18" charset="0"/>
                <a:cs typeface="Times New Roman" panose="02020603050405020304" pitchFamily="18" charset="0"/>
              </a:rPr>
              <a:t>Institute</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ASME </a:t>
            </a:r>
            <a:r>
              <a:rPr lang="en-US" sz="1600" b="1" dirty="0">
                <a:latin typeface="Times New Roman" panose="02020603050405020304" pitchFamily="18" charset="0"/>
                <a:cs typeface="Times New Roman" panose="02020603050405020304" pitchFamily="18" charset="0"/>
              </a:rPr>
              <a:t>- American Society of Mechanical </a:t>
            </a:r>
            <a:r>
              <a:rPr lang="en-US" sz="1600" b="1" dirty="0" smtClean="0">
                <a:latin typeface="Times New Roman" panose="02020603050405020304" pitchFamily="18" charset="0"/>
                <a:cs typeface="Times New Roman" panose="02020603050405020304" pitchFamily="18" charset="0"/>
              </a:rPr>
              <a:t>Engineers</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ASPE </a:t>
            </a:r>
            <a:r>
              <a:rPr lang="en-US" sz="1600" dirty="0">
                <a:latin typeface="Times New Roman" panose="02020603050405020304" pitchFamily="18" charset="0"/>
                <a:cs typeface="Times New Roman" panose="02020603050405020304" pitchFamily="18" charset="0"/>
              </a:rPr>
              <a:t>- American Society of Plumbing </a:t>
            </a:r>
            <a:r>
              <a:rPr lang="en-US" sz="1600" dirty="0" smtClean="0">
                <a:latin typeface="Times New Roman" panose="02020603050405020304" pitchFamily="18" charset="0"/>
                <a:cs typeface="Times New Roman" panose="02020603050405020304" pitchFamily="18" charset="0"/>
              </a:rPr>
              <a:t>Engineers</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ASTM </a:t>
            </a:r>
            <a:r>
              <a:rPr lang="en-US" sz="1600" dirty="0">
                <a:latin typeface="Times New Roman" panose="02020603050405020304" pitchFamily="18" charset="0"/>
                <a:cs typeface="Times New Roman" panose="02020603050405020304" pitchFamily="18" charset="0"/>
              </a:rPr>
              <a:t>International - American Society for Testing and </a:t>
            </a:r>
            <a:r>
              <a:rPr lang="en-US" sz="1600" dirty="0" smtClean="0">
                <a:latin typeface="Times New Roman" panose="02020603050405020304" pitchFamily="18" charset="0"/>
                <a:cs typeface="Times New Roman" panose="02020603050405020304" pitchFamily="18" charset="0"/>
              </a:rPr>
              <a:t>Material</a:t>
            </a:r>
          </a:p>
          <a:p>
            <a:pPr marL="0" indent="0" algn="just" rtl="0">
              <a:lnSpc>
                <a:spcPct val="150000"/>
              </a:lnSpc>
              <a:buNone/>
            </a:pP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BSi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British Standards </a:t>
            </a:r>
            <a:r>
              <a:rPr lang="en-US" sz="1600" dirty="0" smtClean="0">
                <a:latin typeface="Times New Roman" panose="02020603050405020304" pitchFamily="18" charset="0"/>
                <a:cs typeface="Times New Roman" panose="02020603050405020304" pitchFamily="18" charset="0"/>
              </a:rPr>
              <a:t>institute</a:t>
            </a:r>
          </a:p>
          <a:p>
            <a:pPr marL="0" indent="0" algn="just" rtl="0">
              <a:lnSpc>
                <a:spcPct val="150000"/>
              </a:lnSpc>
              <a:buNone/>
            </a:pPr>
            <a:r>
              <a:rPr lang="de-DE" sz="1600" dirty="0" smtClean="0">
                <a:latin typeface="Times New Roman" panose="02020603050405020304" pitchFamily="18" charset="0"/>
                <a:cs typeface="Times New Roman" panose="02020603050405020304" pitchFamily="18" charset="0"/>
              </a:rPr>
              <a:t>	DIN </a:t>
            </a:r>
            <a:r>
              <a:rPr lang="de-DE" sz="1600" dirty="0">
                <a:latin typeface="Times New Roman" panose="02020603050405020304" pitchFamily="18" charset="0"/>
                <a:cs typeface="Times New Roman" panose="02020603050405020304" pitchFamily="18" charset="0"/>
              </a:rPr>
              <a:t>- Deutsches Institut für Normung</a:t>
            </a: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2800" b="1" dirty="0">
                <a:solidFill>
                  <a:srgbClr val="FF0000"/>
                </a:solidFill>
              </a:rPr>
              <a:t>American Society of Mechanical Engineers </a:t>
            </a:r>
            <a:r>
              <a:rPr lang="en-US" sz="2800" b="1" dirty="0" smtClean="0">
                <a:solidFill>
                  <a:srgbClr val="FF0000"/>
                </a:solidFill>
              </a:rPr>
              <a:t>(ASME)</a:t>
            </a:r>
            <a:endParaRPr lang="en-US" sz="2800" b="1" dirty="0">
              <a:solidFill>
                <a:srgbClr val="FF0000"/>
              </a:solidFill>
            </a:endParaRPr>
          </a:p>
        </p:txBody>
      </p:sp>
      <p:sp>
        <p:nvSpPr>
          <p:cNvPr id="3" name="Content Placeholder 2"/>
          <p:cNvSpPr>
            <a:spLocks noGrp="1"/>
          </p:cNvSpPr>
          <p:nvPr>
            <p:ph idx="1"/>
          </p:nvPr>
        </p:nvSpPr>
        <p:spPr>
          <a:xfrm>
            <a:off x="457200" y="980728"/>
            <a:ext cx="8229600" cy="5150197"/>
          </a:xfrm>
        </p:spPr>
        <p:txBody>
          <a:bodyPr/>
          <a:lstStyle/>
          <a:p>
            <a:pPr algn="just" rtl="0">
              <a:lnSpc>
                <a:spcPct val="150000"/>
              </a:lnSpc>
            </a:pPr>
            <a:r>
              <a:rPr lang="en-US" sz="2400" dirty="0" smtClean="0">
                <a:latin typeface="Times New Roman" panose="02020603050405020304" pitchFamily="18" charset="0"/>
                <a:cs typeface="Times New Roman" panose="02020603050405020304" pitchFamily="18" charset="0"/>
              </a:rPr>
              <a:t>ASME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engineering society, a standards organization, a research and development organization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provider of training and education, and a nonprofit organization. Founded as an engineering society focused on mechanical engineering in North </a:t>
            </a:r>
            <a:r>
              <a:rPr lang="en-US" sz="2400" dirty="0" smtClean="0">
                <a:latin typeface="Times New Roman" panose="02020603050405020304" pitchFamily="18" charset="0"/>
                <a:cs typeface="Times New Roman" panose="02020603050405020304" pitchFamily="18" charset="0"/>
              </a:rPr>
              <a:t>America.</a:t>
            </a:r>
          </a:p>
          <a:p>
            <a:pPr algn="just" rtl="0">
              <a:lnSpc>
                <a:spcPct val="150000"/>
              </a:lnSpc>
            </a:pPr>
            <a:r>
              <a:rPr lang="en-US" sz="2400" dirty="0">
                <a:latin typeface="Times New Roman" panose="02020603050405020304" pitchFamily="18" charset="0"/>
                <a:cs typeface="Times New Roman" panose="02020603050405020304" pitchFamily="18" charset="0"/>
              </a:rPr>
              <a:t>It produces approximately 600 codes and standards, covering many technical areas, such as boiler components, elevators, measurement of fluid flow in closed conduits, cranes, hand tools, fasteners, and machine tools.</a:t>
            </a:r>
          </a:p>
        </p:txBody>
      </p:sp>
    </p:spTree>
    <p:extLst>
      <p:ext uri="{BB962C8B-B14F-4D97-AF65-F5344CB8AC3E}">
        <p14:creationId xmlns:p14="http://schemas.microsoft.com/office/powerpoint/2010/main" val="23770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0907"/>
          </a:xfrm>
        </p:spPr>
        <p:txBody>
          <a:bodyPr/>
          <a:lstStyle/>
          <a:p>
            <a:r>
              <a:rPr lang="en-US" sz="2800" b="1" dirty="0">
                <a:solidFill>
                  <a:srgbClr val="FF0000"/>
                </a:solidFill>
              </a:rPr>
              <a:t>American Petroleum Institute (API</a:t>
            </a:r>
            <a:r>
              <a:rPr lang="en-US" sz="2800" b="1" dirty="0" smtClean="0">
                <a:solidFill>
                  <a:srgbClr val="FF0000"/>
                </a:solidFill>
              </a:rPr>
              <a:t>)</a:t>
            </a:r>
            <a:endParaRPr lang="en-US" sz="2800" b="1" dirty="0">
              <a:solidFill>
                <a:srgbClr val="FF0000"/>
              </a:solidFill>
            </a:endParaRPr>
          </a:p>
        </p:txBody>
      </p:sp>
      <p:sp>
        <p:nvSpPr>
          <p:cNvPr id="3" name="Content Placeholder 2"/>
          <p:cNvSpPr>
            <a:spLocks noGrp="1"/>
          </p:cNvSpPr>
          <p:nvPr>
            <p:ph idx="1"/>
          </p:nvPr>
        </p:nvSpPr>
        <p:spPr>
          <a:xfrm>
            <a:off x="457200" y="980728"/>
            <a:ext cx="8229600" cy="5150197"/>
          </a:xfrm>
        </p:spPr>
        <p:txBody>
          <a:bodyPr/>
          <a:lstStyle/>
          <a:p>
            <a:pPr algn="just" rtl="0">
              <a:lnSpc>
                <a:spcPct val="150000"/>
              </a:lnSpc>
            </a:pPr>
            <a:r>
              <a:rPr lang="en-US" sz="2000" dirty="0">
                <a:latin typeface="Times New Roman" panose="02020603050405020304" pitchFamily="18" charset="0"/>
                <a:cs typeface="Times New Roman" panose="02020603050405020304" pitchFamily="18" charset="0"/>
              </a:rPr>
              <a:t>The American Petroleum Institute (API) maintains more than 500 documents that apply to many segments of the oil and gas industry - from drill bits to environmental protection. </a:t>
            </a:r>
          </a:p>
          <a:p>
            <a:pPr algn="just" rtl="0">
              <a:lnSpc>
                <a:spcPct val="150000"/>
              </a:lnSpc>
            </a:pPr>
            <a:r>
              <a:rPr lang="en-US" sz="2000" dirty="0">
                <a:latin typeface="Times New Roman" panose="02020603050405020304" pitchFamily="18" charset="0"/>
                <a:cs typeface="Times New Roman" panose="02020603050405020304" pitchFamily="18" charset="0"/>
              </a:rPr>
              <a:t>API standards advocate proven, sound engineering and operating practices and safe, interchangeable equipment and </a:t>
            </a:r>
            <a:r>
              <a:rPr lang="en-US" sz="2000" dirty="0" smtClean="0">
                <a:latin typeface="Times New Roman" panose="02020603050405020304" pitchFamily="18" charset="0"/>
                <a:cs typeface="Times New Roman" panose="02020603050405020304" pitchFamily="18" charset="0"/>
              </a:rPr>
              <a:t>materials</a:t>
            </a:r>
          </a:p>
          <a:p>
            <a:pPr algn="just" rtl="0">
              <a:lnSpc>
                <a:spcPct val="150000"/>
              </a:lnSpc>
            </a:pPr>
            <a:r>
              <a:rPr lang="en-US" sz="2000" dirty="0">
                <a:latin typeface="Times New Roman" panose="02020603050405020304" pitchFamily="18" charset="0"/>
                <a:cs typeface="Times New Roman" panose="02020603050405020304" pitchFamily="18" charset="0"/>
              </a:rPr>
              <a:t>API standards include manuals, standards, specifications, recommended practices, guidelines and technical reports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rtl="0">
              <a:lnSpc>
                <a:spcPct val="150000"/>
              </a:lnSpc>
            </a:pPr>
            <a:r>
              <a:rPr lang="en-US" sz="2000" dirty="0">
                <a:latin typeface="Times New Roman" panose="02020603050405020304" pitchFamily="18" charset="0"/>
                <a:cs typeface="Times New Roman" panose="02020603050405020304" pitchFamily="18" charset="0"/>
              </a:rPr>
              <a:t>API standards </a:t>
            </a:r>
            <a:r>
              <a:rPr lang="en-US" sz="2000" dirty="0" smtClean="0">
                <a:latin typeface="Times New Roman" panose="02020603050405020304" pitchFamily="18" charset="0"/>
                <a:cs typeface="Times New Roman" panose="02020603050405020304" pitchFamily="18" charset="0"/>
              </a:rPr>
              <a:t>cover: Environmental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safety, Exploration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production,  Inspection measurement, Petroleum measurement, Refining, Transportation</a:t>
            </a:r>
            <a:r>
              <a:rPr lang="en-US" sz="2000" dirty="0">
                <a:latin typeface="Times New Roman" panose="02020603050405020304" pitchFamily="18" charset="0"/>
                <a:cs typeface="Times New Roman" panose="02020603050405020304" pitchFamily="18" charset="0"/>
              </a:rPr>
              <a:t>, marketing &amp; </a:t>
            </a:r>
            <a:r>
              <a:rPr lang="en-US" sz="2000" dirty="0" smtClean="0">
                <a:latin typeface="Times New Roman" panose="02020603050405020304" pitchFamily="18" charset="0"/>
                <a:cs typeface="Times New Roman" panose="02020603050405020304" pitchFamily="18" charset="0"/>
              </a:rPr>
              <a:t>safety.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9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46931"/>
          </a:xfrm>
        </p:spPr>
        <p:txBody>
          <a:bodyPr/>
          <a:lstStyle/>
          <a:p>
            <a:r>
              <a:rPr lang="en-US" sz="3200" b="1" dirty="0"/>
              <a:t>Fitness-For-Service assessment</a:t>
            </a:r>
          </a:p>
        </p:txBody>
      </p:sp>
      <p:sp>
        <p:nvSpPr>
          <p:cNvPr id="3" name="Content Placeholder 2"/>
          <p:cNvSpPr>
            <a:spLocks noGrp="1"/>
          </p:cNvSpPr>
          <p:nvPr>
            <p:ph idx="1"/>
          </p:nvPr>
        </p:nvSpPr>
        <p:spPr>
          <a:xfrm>
            <a:off x="457200" y="2420888"/>
            <a:ext cx="8229600" cy="1800200"/>
          </a:xfrm>
          <a:solidFill>
            <a:srgbClr val="00B0F0"/>
          </a:solidFill>
        </p:spPr>
        <p:txBody>
          <a:bodyPr/>
          <a:lstStyle/>
          <a:p>
            <a:pPr marL="0" lvl="0" indent="0" algn="just" rtl="0">
              <a:lnSpc>
                <a:spcPct val="150000"/>
              </a:lnSpc>
              <a:buClr>
                <a:srgbClr val="CC9900"/>
              </a:buClr>
              <a:buNone/>
            </a:pPr>
            <a:r>
              <a:rPr lang="en-US" sz="2400" dirty="0" smtClean="0">
                <a:solidFill>
                  <a:srgbClr val="000000"/>
                </a:solidFill>
                <a:latin typeface="Times New Roman" panose="02020603050405020304" pitchFamily="18" charset="0"/>
                <a:cs typeface="Times New Roman" panose="02020603050405020304" pitchFamily="18" charset="0"/>
              </a:rPr>
              <a:t>An industry term used </a:t>
            </a:r>
            <a:r>
              <a:rPr lang="en-US" sz="2400" dirty="0">
                <a:solidFill>
                  <a:srgbClr val="000000"/>
                </a:solidFill>
                <a:latin typeface="Times New Roman" panose="02020603050405020304" pitchFamily="18" charset="0"/>
                <a:cs typeface="Times New Roman" panose="02020603050405020304" pitchFamily="18" charset="0"/>
              </a:rPr>
              <a:t>to Quantitative engineering </a:t>
            </a:r>
            <a:r>
              <a:rPr lang="en-US" sz="2400" dirty="0" smtClean="0">
                <a:solidFill>
                  <a:srgbClr val="000000"/>
                </a:solidFill>
                <a:latin typeface="Times New Roman" panose="02020603050405020304" pitchFamily="18" charset="0"/>
                <a:cs typeface="Times New Roman" panose="02020603050405020304" pitchFamily="18" charset="0"/>
              </a:rPr>
              <a:t>evaluation to </a:t>
            </a:r>
            <a:r>
              <a:rPr lang="en-US" sz="2400" dirty="0">
                <a:solidFill>
                  <a:srgbClr val="000000"/>
                </a:solidFill>
                <a:latin typeface="Times New Roman" panose="02020603050405020304" pitchFamily="18" charset="0"/>
                <a:cs typeface="Times New Roman" panose="02020603050405020304" pitchFamily="18" charset="0"/>
              </a:rPr>
              <a:t>determine if an </a:t>
            </a:r>
            <a:r>
              <a:rPr lang="en-US" sz="2400" dirty="0" smtClean="0">
                <a:solidFill>
                  <a:srgbClr val="000000"/>
                </a:solidFill>
                <a:latin typeface="Times New Roman" panose="02020603050405020304" pitchFamily="18" charset="0"/>
                <a:cs typeface="Times New Roman" panose="02020603050405020304" pitchFamily="18" charset="0"/>
              </a:rPr>
              <a:t>in-service equipment </a:t>
            </a:r>
            <a:r>
              <a:rPr lang="en-US" sz="2400" dirty="0">
                <a:solidFill>
                  <a:srgbClr val="000000"/>
                </a:solidFill>
                <a:latin typeface="Times New Roman" panose="02020603050405020304" pitchFamily="18" charset="0"/>
                <a:cs typeface="Times New Roman" panose="02020603050405020304" pitchFamily="18" charset="0"/>
              </a:rPr>
              <a:t>is Safe and Reliable </a:t>
            </a:r>
            <a:r>
              <a:rPr lang="en-US" sz="2400" dirty="0" smtClean="0">
                <a:solidFill>
                  <a:srgbClr val="000000"/>
                </a:solidFill>
                <a:latin typeface="Times New Roman" panose="02020603050405020304" pitchFamily="18" charset="0"/>
                <a:cs typeface="Times New Roman" panose="02020603050405020304" pitchFamily="18" charset="0"/>
              </a:rPr>
              <a:t>to operate </a:t>
            </a:r>
            <a:r>
              <a:rPr lang="en-US" sz="2400" dirty="0">
                <a:solidFill>
                  <a:srgbClr val="000000"/>
                </a:solidFill>
                <a:latin typeface="Times New Roman" panose="02020603050405020304" pitchFamily="18" charset="0"/>
                <a:cs typeface="Times New Roman" panose="02020603050405020304" pitchFamily="18" charset="0"/>
              </a:rPr>
              <a:t>at Specific Conditions </a:t>
            </a:r>
            <a:r>
              <a:rPr lang="en-US" sz="2400" dirty="0" smtClean="0">
                <a:solidFill>
                  <a:srgbClr val="000000"/>
                </a:solidFill>
                <a:latin typeface="Times New Roman" panose="02020603050405020304" pitchFamily="18" charset="0"/>
                <a:cs typeface="Times New Roman" panose="02020603050405020304" pitchFamily="18" charset="0"/>
              </a:rPr>
              <a:t>during a </a:t>
            </a:r>
            <a:r>
              <a:rPr lang="en-US" sz="2400" dirty="0">
                <a:solidFill>
                  <a:srgbClr val="000000"/>
                </a:solidFill>
                <a:latin typeface="Times New Roman" panose="02020603050405020304" pitchFamily="18" charset="0"/>
                <a:cs typeface="Times New Roman" panose="02020603050405020304" pitchFamily="18" charset="0"/>
              </a:rPr>
              <a:t>Determined </a:t>
            </a:r>
            <a:r>
              <a:rPr lang="en-US" sz="2400" dirty="0" smtClean="0">
                <a:solidFill>
                  <a:srgbClr val="000000"/>
                </a:solidFill>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6429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58899"/>
          </a:xfrm>
        </p:spPr>
        <p:txBody>
          <a:bodyPr/>
          <a:lstStyle/>
          <a:p>
            <a:r>
              <a:rPr lang="en-US" sz="2800" b="1" dirty="0">
                <a:solidFill>
                  <a:srgbClr val="FF0000"/>
                </a:solidFill>
              </a:rPr>
              <a:t>History</a:t>
            </a:r>
          </a:p>
        </p:txBody>
      </p:sp>
      <p:sp>
        <p:nvSpPr>
          <p:cNvPr id="3" name="Content Placeholder 2"/>
          <p:cNvSpPr>
            <a:spLocks noGrp="1"/>
          </p:cNvSpPr>
          <p:nvPr>
            <p:ph idx="1"/>
          </p:nvPr>
        </p:nvSpPr>
        <p:spPr>
          <a:xfrm>
            <a:off x="457200" y="836712"/>
            <a:ext cx="8229600" cy="5294213"/>
          </a:xfrm>
        </p:spPr>
        <p:txBody>
          <a:bodyPr/>
          <a:lstStyle/>
          <a:p>
            <a:pPr lvl="0" algn="just" rtl="0">
              <a:lnSpc>
                <a:spcPct val="150000"/>
              </a:lnSpc>
              <a:buClr>
                <a:srgbClr val="CC9900"/>
              </a:buClr>
            </a:pPr>
            <a:r>
              <a:rPr lang="en-US" sz="2000" dirty="0" smtClean="0">
                <a:solidFill>
                  <a:srgbClr val="000000"/>
                </a:solidFill>
                <a:latin typeface="Times New Roman" panose="02020603050405020304" pitchFamily="18" charset="0"/>
                <a:cs typeface="Times New Roman" panose="02020603050405020304" pitchFamily="18" charset="0"/>
              </a:rPr>
              <a:t>Before </a:t>
            </a:r>
            <a:r>
              <a:rPr lang="en-US" sz="2000" dirty="0">
                <a:solidFill>
                  <a:srgbClr val="000000"/>
                </a:solidFill>
                <a:latin typeface="Times New Roman" panose="02020603050405020304" pitchFamily="18" charset="0"/>
                <a:cs typeface="Times New Roman" panose="02020603050405020304" pitchFamily="18" charset="0"/>
              </a:rPr>
              <a:t>2000 there were no standards or Recommended </a:t>
            </a:r>
            <a:r>
              <a:rPr lang="en-US" sz="2000" dirty="0" smtClean="0">
                <a:solidFill>
                  <a:srgbClr val="000000"/>
                </a:solidFill>
                <a:latin typeface="Times New Roman" panose="02020603050405020304" pitchFamily="18" charset="0"/>
                <a:cs typeface="Times New Roman" panose="02020603050405020304" pitchFamily="18" charset="0"/>
              </a:rPr>
              <a:t>Practices on </a:t>
            </a:r>
            <a:r>
              <a:rPr lang="en-US" sz="2000" dirty="0">
                <a:solidFill>
                  <a:srgbClr val="000000"/>
                </a:solidFill>
                <a:latin typeface="Times New Roman" panose="02020603050405020304" pitchFamily="18" charset="0"/>
                <a:cs typeface="Times New Roman" panose="02020603050405020304" pitchFamily="18" charset="0"/>
              </a:rPr>
              <a:t>Fitness-For-Service Assessment</a:t>
            </a:r>
          </a:p>
          <a:p>
            <a:pPr lvl="0" algn="just" rtl="0">
              <a:lnSpc>
                <a:spcPct val="150000"/>
              </a:lnSpc>
              <a:buClr>
                <a:srgbClr val="CC9900"/>
              </a:buClr>
            </a:pPr>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Materials Properties Council initiated activities in 1991 as </a:t>
            </a:r>
            <a:r>
              <a:rPr lang="en-US" sz="2000" dirty="0" smtClean="0">
                <a:solidFill>
                  <a:srgbClr val="000000"/>
                </a:solidFill>
                <a:latin typeface="Times New Roman" panose="02020603050405020304" pitchFamily="18" charset="0"/>
                <a:cs typeface="Times New Roman" panose="02020603050405020304" pitchFamily="18" charset="0"/>
              </a:rPr>
              <a:t>a Group </a:t>
            </a:r>
            <a:r>
              <a:rPr lang="en-US" sz="2000" dirty="0">
                <a:solidFill>
                  <a:srgbClr val="000000"/>
                </a:solidFill>
                <a:latin typeface="Times New Roman" panose="02020603050405020304" pitchFamily="18" charset="0"/>
                <a:cs typeface="Times New Roman" panose="02020603050405020304" pitchFamily="18" charset="0"/>
              </a:rPr>
              <a:t>Sponsored Project</a:t>
            </a:r>
          </a:p>
          <a:p>
            <a:pPr lvl="0" algn="just" rtl="0">
              <a:lnSpc>
                <a:spcPct val="150000"/>
              </a:lnSpc>
              <a:buClr>
                <a:srgbClr val="CC9900"/>
              </a:buClr>
            </a:pPr>
            <a:r>
              <a:rPr lang="en-US" sz="2000" dirty="0" smtClean="0">
                <a:solidFill>
                  <a:srgbClr val="000000"/>
                </a:solidFill>
                <a:latin typeface="Times New Roman" panose="02020603050405020304" pitchFamily="18" charset="0"/>
                <a:cs typeface="Times New Roman" panose="02020603050405020304" pitchFamily="18" charset="0"/>
              </a:rPr>
              <a:t>Original </a:t>
            </a:r>
            <a:r>
              <a:rPr lang="en-US" sz="2000" dirty="0">
                <a:solidFill>
                  <a:srgbClr val="000000"/>
                </a:solidFill>
                <a:latin typeface="Times New Roman" panose="02020603050405020304" pitchFamily="18" charset="0"/>
                <a:cs typeface="Times New Roman" panose="02020603050405020304" pitchFamily="18" charset="0"/>
              </a:rPr>
              <a:t>Scope - evaluate pressurized equipment in the </a:t>
            </a:r>
            <a:r>
              <a:rPr lang="en-US" sz="2000" dirty="0" smtClean="0">
                <a:solidFill>
                  <a:srgbClr val="000000"/>
                </a:solidFill>
                <a:latin typeface="Times New Roman" panose="02020603050405020304" pitchFamily="18" charset="0"/>
                <a:cs typeface="Times New Roman" panose="02020603050405020304" pitchFamily="18" charset="0"/>
              </a:rPr>
              <a:t>refinery and </a:t>
            </a:r>
            <a:r>
              <a:rPr lang="en-US" sz="2000" dirty="0">
                <a:solidFill>
                  <a:srgbClr val="000000"/>
                </a:solidFill>
                <a:latin typeface="Times New Roman" panose="02020603050405020304" pitchFamily="18" charset="0"/>
                <a:cs typeface="Times New Roman" panose="02020603050405020304" pitchFamily="18" charset="0"/>
              </a:rPr>
              <a:t>petrochemical industry. Then extended to other industries.</a:t>
            </a:r>
          </a:p>
          <a:p>
            <a:pPr lvl="0" algn="just" rtl="0">
              <a:lnSpc>
                <a:spcPct val="150000"/>
              </a:lnSpc>
              <a:buClr>
                <a:srgbClr val="CC9900"/>
              </a:buClr>
            </a:pPr>
            <a:r>
              <a:rPr lang="en-US" sz="2000" dirty="0" smtClean="0">
                <a:solidFill>
                  <a:srgbClr val="000000"/>
                </a:solidFill>
                <a:latin typeface="Times New Roman" panose="02020603050405020304" pitchFamily="18" charset="0"/>
                <a:cs typeface="Times New Roman" panose="02020603050405020304" pitchFamily="18" charset="0"/>
              </a:rPr>
              <a:t>First </a:t>
            </a:r>
            <a:r>
              <a:rPr lang="en-US" sz="2000" dirty="0">
                <a:solidFill>
                  <a:srgbClr val="000000"/>
                </a:solidFill>
                <a:latin typeface="Times New Roman" panose="02020603050405020304" pitchFamily="18" charset="0"/>
                <a:cs typeface="Times New Roman" panose="02020603050405020304" pitchFamily="18" charset="0"/>
              </a:rPr>
              <a:t>edition published in 2000 as API Recommended Practice </a:t>
            </a:r>
            <a:r>
              <a:rPr lang="en-US" sz="2000" dirty="0" smtClean="0">
                <a:solidFill>
                  <a:srgbClr val="000000"/>
                </a:solidFill>
                <a:latin typeface="Times New Roman" panose="02020603050405020304" pitchFamily="18" charset="0"/>
                <a:cs typeface="Times New Roman" panose="02020603050405020304" pitchFamily="18" charset="0"/>
              </a:rPr>
              <a:t>API RP </a:t>
            </a:r>
            <a:r>
              <a:rPr lang="en-US" sz="2000" dirty="0">
                <a:solidFill>
                  <a:srgbClr val="000000"/>
                </a:solidFill>
                <a:latin typeface="Times New Roman" panose="02020603050405020304" pitchFamily="18" charset="0"/>
                <a:cs typeface="Times New Roman" panose="02020603050405020304" pitchFamily="18" charset="0"/>
              </a:rPr>
              <a:t>579</a:t>
            </a:r>
          </a:p>
          <a:p>
            <a:pPr lvl="0" algn="just" rtl="0">
              <a:lnSpc>
                <a:spcPct val="150000"/>
              </a:lnSpc>
              <a:buClr>
                <a:srgbClr val="CC9900"/>
              </a:buClr>
            </a:pPr>
            <a:r>
              <a:rPr lang="en-US" sz="2000" dirty="0" smtClean="0">
                <a:solidFill>
                  <a:srgbClr val="000000"/>
                </a:solidFill>
                <a:latin typeface="Times New Roman" panose="02020603050405020304" pitchFamily="18" charset="0"/>
                <a:cs typeface="Times New Roman" panose="02020603050405020304" pitchFamily="18" charset="0"/>
              </a:rPr>
              <a:t>ASME/API </a:t>
            </a:r>
            <a:r>
              <a:rPr lang="en-US" sz="2000" dirty="0">
                <a:solidFill>
                  <a:srgbClr val="000000"/>
                </a:solidFill>
                <a:latin typeface="Times New Roman" panose="02020603050405020304" pitchFamily="18" charset="0"/>
                <a:cs typeface="Times New Roman" panose="02020603050405020304" pitchFamily="18" charset="0"/>
              </a:rPr>
              <a:t>Joint Committee start activities in 2003. Second </a:t>
            </a:r>
            <a:r>
              <a:rPr lang="en-US" sz="2000" dirty="0" smtClean="0">
                <a:solidFill>
                  <a:srgbClr val="000000"/>
                </a:solidFill>
                <a:latin typeface="Times New Roman" panose="02020603050405020304" pitchFamily="18" charset="0"/>
                <a:cs typeface="Times New Roman" panose="02020603050405020304" pitchFamily="18" charset="0"/>
              </a:rPr>
              <a:t>Edition of </a:t>
            </a:r>
            <a:r>
              <a:rPr lang="en-US" sz="2000" dirty="0">
                <a:solidFill>
                  <a:srgbClr val="000000"/>
                </a:solidFill>
                <a:latin typeface="Times New Roman" panose="02020603050405020304" pitchFamily="18" charset="0"/>
                <a:cs typeface="Times New Roman" panose="02020603050405020304" pitchFamily="18" charset="0"/>
              </a:rPr>
              <a:t>document ASME/API Standard published in 2007 (API </a:t>
            </a:r>
            <a:r>
              <a:rPr lang="en-US" sz="2000" dirty="0" smtClean="0">
                <a:solidFill>
                  <a:srgbClr val="000000"/>
                </a:solidFill>
                <a:latin typeface="Times New Roman" panose="02020603050405020304" pitchFamily="18" charset="0"/>
                <a:cs typeface="Times New Roman" panose="02020603050405020304" pitchFamily="18" charset="0"/>
              </a:rPr>
              <a:t>579- 1/ASME </a:t>
            </a:r>
            <a:r>
              <a:rPr lang="en-US" sz="2000" dirty="0">
                <a:solidFill>
                  <a:srgbClr val="000000"/>
                </a:solidFill>
                <a:latin typeface="Times New Roman" panose="02020603050405020304" pitchFamily="18" charset="0"/>
                <a:cs typeface="Times New Roman" panose="02020603050405020304" pitchFamily="18" charset="0"/>
              </a:rPr>
              <a:t>FFS-1). Example problems published in 2009 (API </a:t>
            </a:r>
            <a:r>
              <a:rPr lang="en-US" sz="2000" dirty="0" smtClean="0">
                <a:solidFill>
                  <a:srgbClr val="000000"/>
                </a:solidFill>
                <a:latin typeface="Times New Roman" panose="02020603050405020304" pitchFamily="18" charset="0"/>
                <a:cs typeface="Times New Roman" panose="02020603050405020304" pitchFamily="18" charset="0"/>
              </a:rPr>
              <a:t>579- 2/ASME </a:t>
            </a:r>
            <a:r>
              <a:rPr lang="en-US" sz="2000" dirty="0">
                <a:solidFill>
                  <a:srgbClr val="000000"/>
                </a:solidFill>
                <a:latin typeface="Times New Roman" panose="02020603050405020304" pitchFamily="18" charset="0"/>
                <a:cs typeface="Times New Roman" panose="02020603050405020304" pitchFamily="18" charset="0"/>
              </a:rPr>
              <a:t>FFS-2)</a:t>
            </a:r>
          </a:p>
        </p:txBody>
      </p:sp>
    </p:spTree>
    <p:extLst>
      <p:ext uri="{BB962C8B-B14F-4D97-AF65-F5344CB8AC3E}">
        <p14:creationId xmlns:p14="http://schemas.microsoft.com/office/powerpoint/2010/main" val="20250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eaVert"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eaVert"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4588</TotalTime>
  <Words>1419</Words>
  <Application>Microsoft Office PowerPoint</Application>
  <PresentationFormat>On-screen Show (4:3)</PresentationFormat>
  <Paragraphs>156</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Garamond</vt:lpstr>
      <vt:lpstr>Impact</vt:lpstr>
      <vt:lpstr>Monotype Corsiva</vt:lpstr>
      <vt:lpstr>Times New Roman</vt:lpstr>
      <vt:lpstr>Wingdings</vt:lpstr>
      <vt:lpstr>Edge</vt:lpstr>
      <vt:lpstr>PowerPoint Presentation</vt:lpstr>
      <vt:lpstr>Program Outline</vt:lpstr>
      <vt:lpstr>In this program you will learn</vt:lpstr>
      <vt:lpstr>PowerPoint Presentation</vt:lpstr>
      <vt:lpstr>Introduction</vt:lpstr>
      <vt:lpstr>American Society of Mechanical Engineers (ASME)</vt:lpstr>
      <vt:lpstr>American Petroleum Institute (API)</vt:lpstr>
      <vt:lpstr>Fitness-For-Service assessment</vt:lpstr>
      <vt:lpstr>History</vt:lpstr>
      <vt:lpstr>Why use a fitness for service assessment? </vt:lpstr>
      <vt:lpstr>Where is FFS Assessment applicable?</vt:lpstr>
      <vt:lpstr>When is FFS Assessment needed?</vt:lpstr>
      <vt:lpstr>When is FFS Assessment needed?</vt:lpstr>
      <vt:lpstr>API/ASME Standard API 579-1 /ASME FFS-1</vt:lpstr>
      <vt:lpstr>API/ASME Standard API 579-1 /ASME FFS-1</vt:lpstr>
      <vt:lpstr>List of parts</vt:lpstr>
      <vt:lpstr>List of annexes</vt:lpstr>
      <vt:lpstr>Degradation Mechanism</vt:lpstr>
      <vt:lpstr>What happens to in-service equipment?</vt:lpstr>
      <vt:lpstr>Failure conditions and types of flaws</vt:lpstr>
      <vt:lpstr>Levels of Assessment</vt:lpstr>
      <vt:lpstr>Fitness-for-Service assessment procedure</vt:lpstr>
      <vt:lpstr>Evaluation Methodology</vt:lpstr>
      <vt:lpstr>Benefits</vt:lpstr>
      <vt:lpstr>PowerPoint Presentation</vt:lpstr>
    </vt:vector>
  </TitlesOfParts>
  <Company>سندس لخدمات الكمبيوتر</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SonDos</dc:creator>
  <cp:lastModifiedBy>Microsoft account</cp:lastModifiedBy>
  <cp:revision>937</cp:revision>
  <dcterms:created xsi:type="dcterms:W3CDTF">2006-12-06T18:33:03Z</dcterms:created>
  <dcterms:modified xsi:type="dcterms:W3CDTF">2014-06-10T10:51:48Z</dcterms:modified>
</cp:coreProperties>
</file>